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58" r:id="rId3"/>
    <p:sldId id="263" r:id="rId4"/>
    <p:sldId id="264"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C8FF92-31BA-483F-9F08-2AD607F9C7B3}" type="datetimeFigureOut">
              <a:rPr lang="en-GB" smtClean="0"/>
              <a:pPr/>
              <a:t>25/09/2013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D53A69-7D6E-4510-89CD-1F3FFCBA71AE}"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p:spPr>
        <p:txBody>
          <a:bodyPr/>
          <a:lstStyle/>
          <a:p>
            <a:endParaRPr lang="en-GB" dirty="0" smtClean="0"/>
          </a:p>
        </p:txBody>
      </p:sp>
      <p:sp>
        <p:nvSpPr>
          <p:cNvPr id="23556" name="Slide Number Placeholder 3"/>
          <p:cNvSpPr>
            <a:spLocks noGrp="1"/>
          </p:cNvSpPr>
          <p:nvPr>
            <p:ph type="sldNum" sz="quarter" idx="5"/>
          </p:nvPr>
        </p:nvSpPr>
        <p:spPr>
          <a:noFill/>
        </p:spPr>
        <p:txBody>
          <a:bodyPr/>
          <a:lstStyle/>
          <a:p>
            <a:fld id="{BFFB2A79-2154-4DAE-85B5-69A3C665594A}" type="slidenum">
              <a:rPr lang="en-GB" smtClean="0"/>
              <a:pPr/>
              <a:t>2</a:t>
            </a:fld>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p:spPr>
        <p:txBody>
          <a:bodyPr/>
          <a:lstStyle/>
          <a:p>
            <a:r>
              <a:rPr lang="en-GB" smtClean="0"/>
              <a:t>Taking the 2 or double science pathway 1</a:t>
            </a:r>
            <a:r>
              <a:rPr lang="en-GB" baseline="30000" smtClean="0"/>
              <a:t>st</a:t>
            </a:r>
            <a:r>
              <a:rPr lang="en-GB" smtClean="0"/>
              <a:t>. In yr 10.....  Refer to slide and say its a stand alone GCSE that will be awarded in 2014  but say the CAU centre assed unit will be covered in more detail elswhere. Unlike previous years for those of you with older children- there are no January  exams and no resit availability</a:t>
            </a:r>
          </a:p>
        </p:txBody>
      </p:sp>
      <p:sp>
        <p:nvSpPr>
          <p:cNvPr id="25604" name="Slide Number Placeholder 3"/>
          <p:cNvSpPr>
            <a:spLocks noGrp="1"/>
          </p:cNvSpPr>
          <p:nvPr>
            <p:ph type="sldNum" sz="quarter" idx="5"/>
          </p:nvPr>
        </p:nvSpPr>
        <p:spPr>
          <a:noFill/>
        </p:spPr>
        <p:txBody>
          <a:bodyPr/>
          <a:lstStyle/>
          <a:p>
            <a:fld id="{8098382C-593A-43EE-BE2A-94F305D5AF93}" type="slidenum">
              <a:rPr lang="en-GB" smtClean="0"/>
              <a:pPr/>
              <a:t>3</a:t>
            </a:fld>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r>
              <a:rPr lang="en-GB" smtClean="0"/>
              <a:t> as you can see the assessment mirrors that of year 10 and this is the second of their 2 gsce in science and will be awarded in August of 2015. Agin no Jan exams and no resits.</a:t>
            </a:r>
          </a:p>
        </p:txBody>
      </p:sp>
      <p:sp>
        <p:nvSpPr>
          <p:cNvPr id="26628" name="Slide Number Placeholder 3"/>
          <p:cNvSpPr>
            <a:spLocks noGrp="1"/>
          </p:cNvSpPr>
          <p:nvPr>
            <p:ph type="sldNum" sz="quarter" idx="5"/>
          </p:nvPr>
        </p:nvSpPr>
        <p:spPr>
          <a:noFill/>
        </p:spPr>
        <p:txBody>
          <a:bodyPr/>
          <a:lstStyle/>
          <a:p>
            <a:fld id="{88F3050A-ACA2-4BDC-A858-6E434BD2E66C}" type="slidenum">
              <a:rPr lang="en-GB" smtClean="0"/>
              <a:pPr/>
              <a:t>4</a:t>
            </a:fld>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p:spPr>
        <p:txBody>
          <a:bodyPr/>
          <a:lstStyle/>
          <a:p>
            <a:endParaRPr lang="en-GB" dirty="0" smtClean="0"/>
          </a:p>
        </p:txBody>
      </p:sp>
      <p:sp>
        <p:nvSpPr>
          <p:cNvPr id="30724" name="Slide Number Placeholder 3"/>
          <p:cNvSpPr>
            <a:spLocks noGrp="1"/>
          </p:cNvSpPr>
          <p:nvPr>
            <p:ph type="sldNum" sz="quarter" idx="5"/>
          </p:nvPr>
        </p:nvSpPr>
        <p:spPr>
          <a:noFill/>
        </p:spPr>
        <p:txBody>
          <a:bodyPr/>
          <a:lstStyle/>
          <a:p>
            <a:fld id="{F13AF582-9032-417B-9B05-1D61CD9238F2}" type="slidenum">
              <a:rPr lang="en-GB" smtClean="0"/>
              <a:pPr/>
              <a:t>6</a:t>
            </a:fld>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6137B02-0927-45EC-BB81-ECCA7AB67467}" type="datetimeFigureOut">
              <a:rPr lang="en-GB" smtClean="0"/>
              <a:pPr/>
              <a:t>25/09/2013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1DB9A96-C2D6-436F-A183-84470EF9D731}"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6137B02-0927-45EC-BB81-ECCA7AB67467}" type="datetimeFigureOut">
              <a:rPr lang="en-GB" smtClean="0"/>
              <a:pPr/>
              <a:t>25/09/2013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1DB9A96-C2D6-436F-A183-84470EF9D73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6137B02-0927-45EC-BB81-ECCA7AB67467}" type="datetimeFigureOut">
              <a:rPr lang="en-GB" smtClean="0"/>
              <a:pPr/>
              <a:t>25/09/2013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1DB9A96-C2D6-436F-A183-84470EF9D731}"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F31A4D9-93FD-48D7-A47D-6E6438EF8252}"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6137B02-0927-45EC-BB81-ECCA7AB67467}" type="datetimeFigureOut">
              <a:rPr lang="en-GB" smtClean="0"/>
              <a:pPr/>
              <a:t>25/09/2013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1DB9A96-C2D6-436F-A183-84470EF9D731}"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137B02-0927-45EC-BB81-ECCA7AB67467}" type="datetimeFigureOut">
              <a:rPr lang="en-GB" smtClean="0"/>
              <a:pPr/>
              <a:t>25/09/2013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1DB9A96-C2D6-436F-A183-84470EF9D731}"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6137B02-0927-45EC-BB81-ECCA7AB67467}" type="datetimeFigureOut">
              <a:rPr lang="en-GB" smtClean="0"/>
              <a:pPr/>
              <a:t>25/09/2013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1DB9A96-C2D6-436F-A183-84470EF9D731}"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6137B02-0927-45EC-BB81-ECCA7AB67467}" type="datetimeFigureOut">
              <a:rPr lang="en-GB" smtClean="0"/>
              <a:pPr/>
              <a:t>25/09/2013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1DB9A96-C2D6-436F-A183-84470EF9D731}"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6137B02-0927-45EC-BB81-ECCA7AB67467}" type="datetimeFigureOut">
              <a:rPr lang="en-GB" smtClean="0"/>
              <a:pPr/>
              <a:t>25/09/2013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1DB9A96-C2D6-436F-A183-84470EF9D73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137B02-0927-45EC-BB81-ECCA7AB67467}" type="datetimeFigureOut">
              <a:rPr lang="en-GB" smtClean="0"/>
              <a:pPr/>
              <a:t>25/09/2013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1DB9A96-C2D6-436F-A183-84470EF9D73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137B02-0927-45EC-BB81-ECCA7AB67467}" type="datetimeFigureOut">
              <a:rPr lang="en-GB" smtClean="0"/>
              <a:pPr/>
              <a:t>25/09/2013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1DB9A96-C2D6-436F-A183-84470EF9D731}"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137B02-0927-45EC-BB81-ECCA7AB67467}" type="datetimeFigureOut">
              <a:rPr lang="en-GB" smtClean="0"/>
              <a:pPr/>
              <a:t>25/09/2013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1DB9A96-C2D6-436F-A183-84470EF9D73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137B02-0927-45EC-BB81-ECCA7AB67467}" type="datetimeFigureOut">
              <a:rPr lang="en-GB" smtClean="0"/>
              <a:pPr/>
              <a:t>25/09/2013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DB9A96-C2D6-436F-A183-84470EF9D731}"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7" descr="School Logo"/>
          <p:cNvPicPr>
            <a:picLocks noChangeAspect="1" noChangeArrowheads="1"/>
          </p:cNvPicPr>
          <p:nvPr/>
        </p:nvPicPr>
        <p:blipFill>
          <a:blip r:embed="rId2" cstate="print"/>
          <a:srcRect/>
          <a:stretch>
            <a:fillRect/>
          </a:stretch>
        </p:blipFill>
        <p:spPr bwMode="auto">
          <a:xfrm>
            <a:off x="3563888" y="4149080"/>
            <a:ext cx="2057400" cy="1885950"/>
          </a:xfrm>
          <a:prstGeom prst="rect">
            <a:avLst/>
          </a:prstGeom>
          <a:noFill/>
          <a:ln w="9525">
            <a:noFill/>
            <a:miter lim="800000"/>
            <a:headEnd/>
            <a:tailEnd/>
          </a:ln>
        </p:spPr>
      </p:pic>
      <p:pic>
        <p:nvPicPr>
          <p:cNvPr id="18434" name="Picture 2" descr="MCj04347190000[1]"/>
          <p:cNvPicPr>
            <a:picLocks noChangeAspect="1" noChangeArrowheads="1"/>
          </p:cNvPicPr>
          <p:nvPr/>
        </p:nvPicPr>
        <p:blipFill>
          <a:blip r:embed="rId3" cstate="print"/>
          <a:srcRect/>
          <a:stretch>
            <a:fillRect/>
          </a:stretch>
        </p:blipFill>
        <p:spPr bwMode="auto">
          <a:xfrm>
            <a:off x="-2209800" y="6553200"/>
            <a:ext cx="2286000" cy="2286000"/>
          </a:xfrm>
          <a:prstGeom prst="rect">
            <a:avLst/>
          </a:prstGeom>
          <a:noFill/>
          <a:ln w="9525">
            <a:noFill/>
            <a:miter lim="800000"/>
            <a:headEnd/>
            <a:tailEnd/>
          </a:ln>
        </p:spPr>
      </p:pic>
      <p:sp>
        <p:nvSpPr>
          <p:cNvPr id="5124" name="Rectangle 6"/>
          <p:cNvSpPr>
            <a:spLocks noChangeArrowheads="1"/>
          </p:cNvSpPr>
          <p:nvPr/>
        </p:nvSpPr>
        <p:spPr bwMode="auto">
          <a:xfrm>
            <a:off x="683568" y="476672"/>
            <a:ext cx="8001000" cy="3124200"/>
          </a:xfrm>
          <a:prstGeom prst="rect">
            <a:avLst/>
          </a:prstGeom>
          <a:noFill/>
          <a:ln w="9525">
            <a:noFill/>
            <a:miter lim="800000"/>
            <a:headEnd/>
            <a:tailEnd/>
          </a:ln>
        </p:spPr>
        <p:txBody>
          <a:bodyPr anchor="ctr"/>
          <a:lstStyle/>
          <a:p>
            <a:r>
              <a:rPr lang="en-GB" sz="7200" b="1" dirty="0">
                <a:solidFill>
                  <a:schemeClr val="tx2"/>
                </a:solidFill>
                <a:latin typeface="Comic Sans MS" pitchFamily="66" charset="0"/>
              </a:rPr>
              <a:t>GCSE Science Assessment</a:t>
            </a:r>
            <a:r>
              <a:rPr lang="en-GB" sz="4400" dirty="0">
                <a:solidFill>
                  <a:schemeClr val="tx2"/>
                </a:solidFill>
              </a:rPr>
              <a:t> </a:t>
            </a:r>
            <a:r>
              <a:rPr lang="en-GB" sz="4400" dirty="0" smtClean="0">
                <a:solidFill>
                  <a:schemeClr val="tx2"/>
                </a:solidFill>
              </a:rPr>
              <a:t>–</a:t>
            </a:r>
          </a:p>
          <a:p>
            <a:r>
              <a:rPr lang="en-GB" sz="4400" dirty="0" smtClean="0">
                <a:solidFill>
                  <a:schemeClr val="tx2"/>
                </a:solidFill>
                <a:latin typeface="Comic Sans MS" pitchFamily="66" charset="0"/>
                <a:cs typeface="David" pitchFamily="34" charset="-79"/>
              </a:rPr>
              <a:t>2 Sciences</a:t>
            </a:r>
            <a:r>
              <a:rPr lang="en-GB" sz="4400" dirty="0" smtClean="0">
                <a:solidFill>
                  <a:schemeClr val="tx2"/>
                </a:solidFill>
                <a:latin typeface="Comic Sans MS" pitchFamily="66" charset="0"/>
                <a:cs typeface="David" pitchFamily="34" charset="-79"/>
              </a:rPr>
              <a:t> </a:t>
            </a:r>
            <a:r>
              <a:rPr lang="en-GB" sz="4400" dirty="0" smtClean="0">
                <a:solidFill>
                  <a:schemeClr val="tx2"/>
                </a:solidFill>
                <a:latin typeface="Comic Sans MS" pitchFamily="66" charset="0"/>
                <a:cs typeface="David" pitchFamily="34" charset="-79"/>
              </a:rPr>
              <a:t>or</a:t>
            </a:r>
            <a:r>
              <a:rPr lang="en-GB" sz="4400" dirty="0" smtClean="0">
                <a:solidFill>
                  <a:schemeClr val="tx2"/>
                </a:solidFill>
                <a:latin typeface="Comic Sans MS" pitchFamily="66" charset="0"/>
                <a:cs typeface="David" pitchFamily="34" charset="-79"/>
              </a:rPr>
              <a:t> double award</a:t>
            </a:r>
            <a:endParaRPr lang="en-GB" sz="4400" dirty="0">
              <a:solidFill>
                <a:schemeClr val="tx2"/>
              </a:solidFill>
              <a:latin typeface="Comic Sans MS" pitchFamily="66" charset="0"/>
              <a:cs typeface="David" pitchFamily="34" charset="-79"/>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6" presetClass="path" presetSubtype="0" repeatCount="indefinite" accel="50000" decel="50000" fill="hold" nodeType="withEffect">
                                  <p:stCondLst>
                                    <p:cond delay="0"/>
                                  </p:stCondLst>
                                  <p:childTnLst>
                                    <p:animMotion origin="layout" path="M 0.11667 -0.12211 L 1.18334 -1.18778 " pathEditMode="relative" rAng="0" ptsTypes="AA">
                                      <p:cBhvr>
                                        <p:cTn id="6" dur="2000" fill="hold"/>
                                        <p:tgtEl>
                                          <p:spTgt spid="18434"/>
                                        </p:tgtEl>
                                        <p:attrNameLst>
                                          <p:attrName>ppt_x</p:attrName>
                                          <p:attrName>ppt_y</p:attrName>
                                        </p:attrNameLst>
                                      </p:cBhvr>
                                      <p:rCtr x="533" y="-53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pPr eaLnBrk="1" hangingPunct="1"/>
            <a:r>
              <a:rPr lang="en-GB" sz="4000" b="1" smtClean="0">
                <a:latin typeface="Comic Sans MS" pitchFamily="66" charset="0"/>
              </a:rPr>
              <a:t>What Science qualifications could your child be studying?</a:t>
            </a:r>
          </a:p>
        </p:txBody>
      </p:sp>
      <p:sp>
        <p:nvSpPr>
          <p:cNvPr id="58371" name="Rectangle 3"/>
          <p:cNvSpPr>
            <a:spLocks noGrp="1" noChangeArrowheads="1"/>
          </p:cNvSpPr>
          <p:nvPr>
            <p:ph type="body" idx="1"/>
          </p:nvPr>
        </p:nvSpPr>
        <p:spPr>
          <a:xfrm>
            <a:off x="457200" y="2057400"/>
            <a:ext cx="8229600" cy="4525963"/>
          </a:xfrm>
        </p:spPr>
        <p:txBody>
          <a:bodyPr/>
          <a:lstStyle/>
          <a:p>
            <a:pPr eaLnBrk="1" hangingPunct="1"/>
            <a:r>
              <a:rPr lang="en-GB" b="1" dirty="0" smtClean="0">
                <a:latin typeface="Comic Sans MS" pitchFamily="66" charset="0"/>
              </a:rPr>
              <a:t>2 separate GCSE’s – core and additional (dual award)</a:t>
            </a:r>
          </a:p>
          <a:p>
            <a:pPr eaLnBrk="1" hangingPunct="1">
              <a:buFontTx/>
              <a:buNone/>
            </a:pPr>
            <a:r>
              <a:rPr lang="en-GB" b="1" dirty="0" smtClean="0">
                <a:latin typeface="Comic Sans MS" pitchFamily="66" charset="0"/>
              </a:rPr>
              <a:t>Or</a:t>
            </a:r>
          </a:p>
          <a:p>
            <a:pPr eaLnBrk="1" hangingPunct="1"/>
            <a:r>
              <a:rPr lang="en-GB" b="1" dirty="0" smtClean="0">
                <a:latin typeface="Comic Sans MS" pitchFamily="66" charset="0"/>
              </a:rPr>
              <a:t>2 separate BTEC 1</a:t>
            </a:r>
            <a:r>
              <a:rPr lang="en-GB" b="1" baseline="30000" dirty="0" smtClean="0">
                <a:latin typeface="Comic Sans MS" pitchFamily="66" charset="0"/>
              </a:rPr>
              <a:t>st</a:t>
            </a:r>
            <a:r>
              <a:rPr lang="en-GB" b="1" dirty="0" smtClean="0">
                <a:latin typeface="Comic Sans MS" pitchFamily="66" charset="0"/>
              </a:rPr>
              <a:t> –Applied Science  &amp; Principles of Science</a:t>
            </a:r>
          </a:p>
          <a:p>
            <a:pPr eaLnBrk="1" hangingPunct="1">
              <a:buFontTx/>
              <a:buNone/>
            </a:pPr>
            <a:r>
              <a:rPr lang="en-GB" b="1" dirty="0" smtClean="0">
                <a:latin typeface="Comic Sans MS" pitchFamily="66" charset="0"/>
              </a:rPr>
              <a:t>Or</a:t>
            </a:r>
          </a:p>
          <a:p>
            <a:pPr eaLnBrk="1" hangingPunct="1"/>
            <a:r>
              <a:rPr lang="en-GB" b="1" dirty="0" smtClean="0">
                <a:latin typeface="Comic Sans MS" pitchFamily="66" charset="0"/>
              </a:rPr>
              <a:t>3 separate Science GCSEs-Biology, Chemistry and Physics</a:t>
            </a:r>
          </a:p>
          <a:p>
            <a:pPr eaLnBrk="1" hangingPunct="1"/>
            <a:endParaRPr lang="en-GB" b="1" dirty="0" smtClean="0">
              <a:latin typeface="Comic Sans MS" pitchFamily="66" charset="0"/>
            </a:endParaRPr>
          </a:p>
          <a:p>
            <a:pPr eaLnBrk="1" hangingPunct="1"/>
            <a:endParaRPr lang="en-GB" b="1" dirty="0" smtClean="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Effect transition="in" filter="checkerboard(across)">
                                      <p:cBhvr>
                                        <p:cTn id="7" dur="500"/>
                                        <p:tgtEl>
                                          <p:spTgt spid="583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8371">
                                            <p:txEl>
                                              <p:pRg st="1" end="1"/>
                                            </p:txEl>
                                          </p:spTgt>
                                        </p:tgtEl>
                                        <p:attrNameLst>
                                          <p:attrName>style.visibility</p:attrName>
                                        </p:attrNameLst>
                                      </p:cBhvr>
                                      <p:to>
                                        <p:strVal val="visible"/>
                                      </p:to>
                                    </p:set>
                                    <p:animEffect transition="in" filter="checkerboard(across)">
                                      <p:cBhvr>
                                        <p:cTn id="12" dur="500"/>
                                        <p:tgtEl>
                                          <p:spTgt spid="5837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8371">
                                            <p:txEl>
                                              <p:pRg st="2" end="2"/>
                                            </p:txEl>
                                          </p:spTgt>
                                        </p:tgtEl>
                                        <p:attrNameLst>
                                          <p:attrName>style.visibility</p:attrName>
                                        </p:attrNameLst>
                                      </p:cBhvr>
                                      <p:to>
                                        <p:strVal val="visible"/>
                                      </p:to>
                                    </p:set>
                                    <p:animEffect transition="in" filter="checkerboard(across)">
                                      <p:cBhvr>
                                        <p:cTn id="17" dur="500"/>
                                        <p:tgtEl>
                                          <p:spTgt spid="5837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58371">
                                            <p:txEl>
                                              <p:pRg st="3" end="3"/>
                                            </p:txEl>
                                          </p:spTgt>
                                        </p:tgtEl>
                                        <p:attrNameLst>
                                          <p:attrName>style.visibility</p:attrName>
                                        </p:attrNameLst>
                                      </p:cBhvr>
                                      <p:to>
                                        <p:strVal val="visible"/>
                                      </p:to>
                                    </p:set>
                                    <p:animEffect transition="in" filter="checkerboard(across)">
                                      <p:cBhvr>
                                        <p:cTn id="22" dur="500"/>
                                        <p:tgtEl>
                                          <p:spTgt spid="5837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58371">
                                            <p:txEl>
                                              <p:pRg st="4" end="4"/>
                                            </p:txEl>
                                          </p:spTgt>
                                        </p:tgtEl>
                                        <p:attrNameLst>
                                          <p:attrName>style.visibility</p:attrName>
                                        </p:attrNameLst>
                                      </p:cBhvr>
                                      <p:to>
                                        <p:strVal val="visible"/>
                                      </p:to>
                                    </p:set>
                                    <p:animEffect transition="in" filter="checkerboard(across)">
                                      <p:cBhvr>
                                        <p:cTn id="27" dur="500"/>
                                        <p:tgtEl>
                                          <p:spTgt spid="583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990600" y="304800"/>
            <a:ext cx="6858000" cy="769938"/>
          </a:xfrm>
          <a:prstGeom prst="rect">
            <a:avLst/>
          </a:prstGeom>
          <a:noFill/>
          <a:ln w="9525">
            <a:noFill/>
            <a:miter lim="800000"/>
            <a:headEnd/>
            <a:tailEnd/>
          </a:ln>
        </p:spPr>
        <p:txBody>
          <a:bodyPr>
            <a:spAutoFit/>
          </a:bodyPr>
          <a:lstStyle/>
          <a:p>
            <a:r>
              <a:rPr lang="en-GB" sz="4400" b="1" u="sng">
                <a:latin typeface="Comic Sans MS" pitchFamily="66" charset="0"/>
              </a:rPr>
              <a:t>GCSE Core Science?</a:t>
            </a:r>
          </a:p>
        </p:txBody>
      </p:sp>
      <p:sp>
        <p:nvSpPr>
          <p:cNvPr id="7241" name="Text Box 73"/>
          <p:cNvSpPr txBox="1">
            <a:spLocks noChangeArrowheads="1"/>
          </p:cNvSpPr>
          <p:nvPr/>
        </p:nvSpPr>
        <p:spPr bwMode="auto">
          <a:xfrm>
            <a:off x="0" y="2286000"/>
            <a:ext cx="9144000" cy="1190625"/>
          </a:xfrm>
          <a:prstGeom prst="rect">
            <a:avLst/>
          </a:prstGeom>
          <a:noFill/>
          <a:ln w="9525">
            <a:noFill/>
            <a:miter lim="800000"/>
            <a:headEnd/>
            <a:tailEnd/>
          </a:ln>
        </p:spPr>
        <p:txBody>
          <a:bodyPr>
            <a:spAutoFit/>
          </a:bodyPr>
          <a:lstStyle/>
          <a:p>
            <a:pPr algn="l">
              <a:buFontTx/>
              <a:buChar char="•"/>
            </a:pPr>
            <a:r>
              <a:rPr lang="en-GB" sz="3600" b="1">
                <a:latin typeface="Comic Sans MS" pitchFamily="66" charset="0"/>
              </a:rPr>
              <a:t> </a:t>
            </a:r>
            <a:r>
              <a:rPr lang="en-GB" sz="3200" b="1">
                <a:latin typeface="Comic Sans MS" pitchFamily="66" charset="0"/>
              </a:rPr>
              <a:t>Equal weighting given to Chemistry, </a:t>
            </a:r>
          </a:p>
          <a:p>
            <a:pPr algn="l"/>
            <a:r>
              <a:rPr lang="en-GB" sz="3200" b="1">
                <a:latin typeface="Comic Sans MS" pitchFamily="66" charset="0"/>
              </a:rPr>
              <a:t>  Physics and Biology.</a:t>
            </a:r>
            <a:r>
              <a:rPr lang="en-GB" sz="3600" b="1">
                <a:latin typeface="Comic Sans MS" pitchFamily="66" charset="0"/>
              </a:rPr>
              <a:t> </a:t>
            </a:r>
          </a:p>
        </p:txBody>
      </p:sp>
      <p:sp>
        <p:nvSpPr>
          <p:cNvPr id="7243" name="Text Box 75"/>
          <p:cNvSpPr txBox="1">
            <a:spLocks noChangeArrowheads="1"/>
          </p:cNvSpPr>
          <p:nvPr/>
        </p:nvSpPr>
        <p:spPr bwMode="auto">
          <a:xfrm>
            <a:off x="0" y="1676400"/>
            <a:ext cx="8286750" cy="646113"/>
          </a:xfrm>
          <a:prstGeom prst="rect">
            <a:avLst/>
          </a:prstGeom>
          <a:noFill/>
          <a:ln w="9525">
            <a:noFill/>
            <a:miter lim="800000"/>
            <a:headEnd/>
            <a:tailEnd/>
          </a:ln>
        </p:spPr>
        <p:txBody>
          <a:bodyPr wrap="none">
            <a:spAutoFit/>
          </a:bodyPr>
          <a:lstStyle/>
          <a:p>
            <a:pPr algn="l">
              <a:buFontTx/>
              <a:buChar char="•"/>
            </a:pPr>
            <a:r>
              <a:rPr lang="en-GB" sz="3600" b="1">
                <a:latin typeface="Comic Sans MS" pitchFamily="66" charset="0"/>
              </a:rPr>
              <a:t> </a:t>
            </a:r>
            <a:r>
              <a:rPr lang="en-GB" sz="3200" b="1">
                <a:latin typeface="Comic Sans MS" pitchFamily="66" charset="0"/>
              </a:rPr>
              <a:t>All study and assessment done in yr10</a:t>
            </a:r>
          </a:p>
        </p:txBody>
      </p:sp>
      <p:sp>
        <p:nvSpPr>
          <p:cNvPr id="8197" name="Text Box 76"/>
          <p:cNvSpPr txBox="1">
            <a:spLocks noChangeArrowheads="1"/>
          </p:cNvSpPr>
          <p:nvPr/>
        </p:nvSpPr>
        <p:spPr bwMode="auto">
          <a:xfrm>
            <a:off x="5089525" y="3084513"/>
            <a:ext cx="184150" cy="366712"/>
          </a:xfrm>
          <a:prstGeom prst="rect">
            <a:avLst/>
          </a:prstGeom>
          <a:noFill/>
          <a:ln w="9525">
            <a:noFill/>
            <a:miter lim="800000"/>
            <a:headEnd/>
            <a:tailEnd/>
          </a:ln>
        </p:spPr>
        <p:txBody>
          <a:bodyPr wrap="none">
            <a:spAutoFit/>
          </a:bodyPr>
          <a:lstStyle/>
          <a:p>
            <a:endParaRPr lang="en-US"/>
          </a:p>
        </p:txBody>
      </p:sp>
      <p:sp>
        <p:nvSpPr>
          <p:cNvPr id="8198" name="Text Box 77"/>
          <p:cNvSpPr txBox="1">
            <a:spLocks noChangeArrowheads="1"/>
          </p:cNvSpPr>
          <p:nvPr/>
        </p:nvSpPr>
        <p:spPr bwMode="auto">
          <a:xfrm>
            <a:off x="746125" y="3846513"/>
            <a:ext cx="184150" cy="366712"/>
          </a:xfrm>
          <a:prstGeom prst="rect">
            <a:avLst/>
          </a:prstGeom>
          <a:noFill/>
          <a:ln w="9525">
            <a:noFill/>
            <a:miter lim="800000"/>
            <a:headEnd/>
            <a:tailEnd/>
          </a:ln>
        </p:spPr>
        <p:txBody>
          <a:bodyPr wrap="none">
            <a:spAutoFit/>
          </a:bodyPr>
          <a:lstStyle/>
          <a:p>
            <a:endParaRPr lang="en-US"/>
          </a:p>
        </p:txBody>
      </p:sp>
      <p:sp>
        <p:nvSpPr>
          <p:cNvPr id="7246" name="Text Box 78"/>
          <p:cNvSpPr txBox="1">
            <a:spLocks noChangeArrowheads="1"/>
          </p:cNvSpPr>
          <p:nvPr/>
        </p:nvSpPr>
        <p:spPr bwMode="auto">
          <a:xfrm>
            <a:off x="0" y="3657600"/>
            <a:ext cx="9144000" cy="641350"/>
          </a:xfrm>
          <a:prstGeom prst="rect">
            <a:avLst/>
          </a:prstGeom>
          <a:noFill/>
          <a:ln w="9525">
            <a:noFill/>
            <a:miter lim="800000"/>
            <a:headEnd/>
            <a:tailEnd/>
          </a:ln>
        </p:spPr>
        <p:txBody>
          <a:bodyPr>
            <a:spAutoFit/>
          </a:bodyPr>
          <a:lstStyle/>
          <a:p>
            <a:pPr algn="l"/>
            <a:r>
              <a:rPr lang="en-GB" sz="3200" b="1">
                <a:latin typeface="Comic Sans MS" pitchFamily="66" charset="0"/>
              </a:rPr>
              <a:t>  Assessment:</a:t>
            </a:r>
            <a:r>
              <a:rPr lang="en-GB" sz="3600" b="1">
                <a:latin typeface="Comic Sans MS" pitchFamily="66" charset="0"/>
              </a:rPr>
              <a:t> </a:t>
            </a:r>
          </a:p>
        </p:txBody>
      </p:sp>
      <p:sp>
        <p:nvSpPr>
          <p:cNvPr id="7248" name="Text Box 80"/>
          <p:cNvSpPr txBox="1">
            <a:spLocks noChangeArrowheads="1"/>
          </p:cNvSpPr>
          <p:nvPr/>
        </p:nvSpPr>
        <p:spPr bwMode="auto">
          <a:xfrm>
            <a:off x="228600" y="4343400"/>
            <a:ext cx="1524000" cy="2282825"/>
          </a:xfrm>
          <a:prstGeom prst="rect">
            <a:avLst/>
          </a:prstGeom>
          <a:solidFill>
            <a:srgbClr val="FF3300"/>
          </a:solidFill>
          <a:ln w="9525">
            <a:noFill/>
            <a:miter lim="800000"/>
            <a:headEnd/>
            <a:tailEnd/>
          </a:ln>
        </p:spPr>
        <p:txBody>
          <a:bodyPr>
            <a:spAutoFit/>
          </a:bodyPr>
          <a:lstStyle/>
          <a:p>
            <a:pPr>
              <a:spcBef>
                <a:spcPct val="50000"/>
              </a:spcBef>
            </a:pPr>
            <a:r>
              <a:rPr lang="en-GB" sz="2400" b="1">
                <a:latin typeface="Comic Sans MS" pitchFamily="66" charset="0"/>
              </a:rPr>
              <a:t>B1</a:t>
            </a:r>
          </a:p>
          <a:p>
            <a:pPr>
              <a:spcBef>
                <a:spcPct val="50000"/>
              </a:spcBef>
            </a:pPr>
            <a:r>
              <a:rPr lang="en-GB" sz="2400" b="1">
                <a:latin typeface="Comic Sans MS" pitchFamily="66" charset="0"/>
              </a:rPr>
              <a:t>1 hour written exam</a:t>
            </a:r>
          </a:p>
          <a:p>
            <a:pPr>
              <a:spcBef>
                <a:spcPct val="50000"/>
              </a:spcBef>
            </a:pPr>
            <a:r>
              <a:rPr lang="en-GB" sz="2400" b="1">
                <a:latin typeface="Comic Sans MS" pitchFamily="66" charset="0"/>
              </a:rPr>
              <a:t>25%</a:t>
            </a:r>
          </a:p>
        </p:txBody>
      </p:sp>
      <p:sp>
        <p:nvSpPr>
          <p:cNvPr id="7249" name="AutoShape 81"/>
          <p:cNvSpPr>
            <a:spLocks noChangeArrowheads="1"/>
          </p:cNvSpPr>
          <p:nvPr/>
        </p:nvSpPr>
        <p:spPr bwMode="auto">
          <a:xfrm>
            <a:off x="1981200" y="5105400"/>
            <a:ext cx="381000" cy="381000"/>
          </a:xfrm>
          <a:prstGeom prst="plus">
            <a:avLst>
              <a:gd name="adj" fmla="val 25000"/>
            </a:avLst>
          </a:prstGeom>
          <a:solidFill>
            <a:schemeClr val="tx1"/>
          </a:solidFill>
          <a:ln w="9525">
            <a:solidFill>
              <a:schemeClr val="tx1"/>
            </a:solidFill>
            <a:miter lim="800000"/>
            <a:headEnd/>
            <a:tailEnd/>
          </a:ln>
        </p:spPr>
        <p:txBody>
          <a:bodyPr wrap="none" anchor="ctr"/>
          <a:lstStyle/>
          <a:p>
            <a:endParaRPr lang="en-US"/>
          </a:p>
        </p:txBody>
      </p:sp>
      <p:sp>
        <p:nvSpPr>
          <p:cNvPr id="7250" name="Text Box 82"/>
          <p:cNvSpPr txBox="1">
            <a:spLocks noChangeArrowheads="1"/>
          </p:cNvSpPr>
          <p:nvPr/>
        </p:nvSpPr>
        <p:spPr bwMode="auto">
          <a:xfrm>
            <a:off x="2590800" y="4343400"/>
            <a:ext cx="1600200" cy="2282825"/>
          </a:xfrm>
          <a:prstGeom prst="rect">
            <a:avLst/>
          </a:prstGeom>
          <a:solidFill>
            <a:srgbClr val="66FF33"/>
          </a:solidFill>
          <a:ln w="9525">
            <a:noFill/>
            <a:miter lim="800000"/>
            <a:headEnd/>
            <a:tailEnd/>
          </a:ln>
        </p:spPr>
        <p:txBody>
          <a:bodyPr>
            <a:spAutoFit/>
          </a:bodyPr>
          <a:lstStyle/>
          <a:p>
            <a:pPr>
              <a:spcBef>
                <a:spcPct val="50000"/>
              </a:spcBef>
            </a:pPr>
            <a:r>
              <a:rPr lang="en-GB" sz="2400" b="1">
                <a:latin typeface="Comic Sans MS" pitchFamily="66" charset="0"/>
              </a:rPr>
              <a:t>C1</a:t>
            </a:r>
          </a:p>
          <a:p>
            <a:pPr>
              <a:spcBef>
                <a:spcPct val="50000"/>
              </a:spcBef>
            </a:pPr>
            <a:r>
              <a:rPr lang="en-GB" sz="2400" b="1">
                <a:latin typeface="Comic Sans MS" pitchFamily="66" charset="0"/>
              </a:rPr>
              <a:t>1 hour written exam</a:t>
            </a:r>
          </a:p>
          <a:p>
            <a:pPr>
              <a:spcBef>
                <a:spcPct val="50000"/>
              </a:spcBef>
            </a:pPr>
            <a:r>
              <a:rPr lang="en-GB" sz="2400" b="1">
                <a:latin typeface="Comic Sans MS" pitchFamily="66" charset="0"/>
              </a:rPr>
              <a:t>25%</a:t>
            </a:r>
          </a:p>
        </p:txBody>
      </p:sp>
      <p:sp>
        <p:nvSpPr>
          <p:cNvPr id="7251" name="AutoShape 83"/>
          <p:cNvSpPr>
            <a:spLocks noChangeArrowheads="1"/>
          </p:cNvSpPr>
          <p:nvPr/>
        </p:nvSpPr>
        <p:spPr bwMode="auto">
          <a:xfrm>
            <a:off x="4343400" y="5105400"/>
            <a:ext cx="381000" cy="381000"/>
          </a:xfrm>
          <a:prstGeom prst="plus">
            <a:avLst>
              <a:gd name="adj" fmla="val 25000"/>
            </a:avLst>
          </a:prstGeom>
          <a:solidFill>
            <a:schemeClr val="tx1"/>
          </a:solidFill>
          <a:ln w="9525">
            <a:solidFill>
              <a:schemeClr val="tx1"/>
            </a:solidFill>
            <a:miter lim="800000"/>
            <a:headEnd/>
            <a:tailEnd/>
          </a:ln>
        </p:spPr>
        <p:txBody>
          <a:bodyPr wrap="none" anchor="ctr"/>
          <a:lstStyle/>
          <a:p>
            <a:endParaRPr lang="en-US"/>
          </a:p>
        </p:txBody>
      </p:sp>
      <p:sp>
        <p:nvSpPr>
          <p:cNvPr id="7252" name="Text Box 84"/>
          <p:cNvSpPr txBox="1">
            <a:spLocks noChangeArrowheads="1"/>
          </p:cNvSpPr>
          <p:nvPr/>
        </p:nvSpPr>
        <p:spPr bwMode="auto">
          <a:xfrm>
            <a:off x="5029200" y="4343400"/>
            <a:ext cx="1371600" cy="2282825"/>
          </a:xfrm>
          <a:prstGeom prst="rect">
            <a:avLst/>
          </a:prstGeom>
          <a:solidFill>
            <a:schemeClr val="accent2"/>
          </a:solidFill>
          <a:ln w="9525">
            <a:noFill/>
            <a:miter lim="800000"/>
            <a:headEnd/>
            <a:tailEnd/>
          </a:ln>
        </p:spPr>
        <p:txBody>
          <a:bodyPr>
            <a:spAutoFit/>
          </a:bodyPr>
          <a:lstStyle/>
          <a:p>
            <a:pPr>
              <a:spcBef>
                <a:spcPct val="50000"/>
              </a:spcBef>
            </a:pPr>
            <a:r>
              <a:rPr lang="en-GB" sz="2400" b="1">
                <a:solidFill>
                  <a:schemeClr val="bg1"/>
                </a:solidFill>
                <a:latin typeface="Comic Sans MS" pitchFamily="66" charset="0"/>
              </a:rPr>
              <a:t>P1</a:t>
            </a:r>
          </a:p>
          <a:p>
            <a:pPr>
              <a:spcBef>
                <a:spcPct val="50000"/>
              </a:spcBef>
            </a:pPr>
            <a:r>
              <a:rPr lang="en-GB" sz="2400" b="1">
                <a:solidFill>
                  <a:schemeClr val="bg1"/>
                </a:solidFill>
                <a:latin typeface="Comic Sans MS" pitchFamily="66" charset="0"/>
              </a:rPr>
              <a:t>1 hour written exam</a:t>
            </a:r>
          </a:p>
          <a:p>
            <a:pPr>
              <a:spcBef>
                <a:spcPct val="50000"/>
              </a:spcBef>
            </a:pPr>
            <a:r>
              <a:rPr lang="en-GB" sz="2400" b="1">
                <a:solidFill>
                  <a:schemeClr val="bg1"/>
                </a:solidFill>
                <a:latin typeface="Comic Sans MS" pitchFamily="66" charset="0"/>
              </a:rPr>
              <a:t>25%</a:t>
            </a:r>
          </a:p>
        </p:txBody>
      </p:sp>
      <p:sp>
        <p:nvSpPr>
          <p:cNvPr id="7255" name="AutoShape 87"/>
          <p:cNvSpPr>
            <a:spLocks noChangeArrowheads="1"/>
          </p:cNvSpPr>
          <p:nvPr/>
        </p:nvSpPr>
        <p:spPr bwMode="auto">
          <a:xfrm>
            <a:off x="6858000" y="5105400"/>
            <a:ext cx="381000" cy="381000"/>
          </a:xfrm>
          <a:prstGeom prst="plus">
            <a:avLst>
              <a:gd name="adj" fmla="val 25000"/>
            </a:avLst>
          </a:prstGeom>
          <a:solidFill>
            <a:schemeClr val="tx1"/>
          </a:solidFill>
          <a:ln w="9525">
            <a:solidFill>
              <a:schemeClr val="tx1"/>
            </a:solidFill>
            <a:miter lim="800000"/>
            <a:headEnd/>
            <a:tailEnd/>
          </a:ln>
        </p:spPr>
        <p:txBody>
          <a:bodyPr wrap="none" anchor="ctr"/>
          <a:lstStyle/>
          <a:p>
            <a:endParaRPr lang="en-US"/>
          </a:p>
        </p:txBody>
      </p:sp>
      <p:sp>
        <p:nvSpPr>
          <p:cNvPr id="7256" name="Text Box 88"/>
          <p:cNvSpPr txBox="1">
            <a:spLocks noChangeArrowheads="1"/>
          </p:cNvSpPr>
          <p:nvPr/>
        </p:nvSpPr>
        <p:spPr bwMode="auto">
          <a:xfrm>
            <a:off x="7543800" y="4800600"/>
            <a:ext cx="1371600" cy="1004888"/>
          </a:xfrm>
          <a:prstGeom prst="rect">
            <a:avLst/>
          </a:prstGeom>
          <a:solidFill>
            <a:srgbClr val="FFCCFF"/>
          </a:solidFill>
          <a:ln w="9525">
            <a:noFill/>
            <a:miter lim="800000"/>
            <a:headEnd/>
            <a:tailEnd/>
          </a:ln>
        </p:spPr>
        <p:txBody>
          <a:bodyPr>
            <a:spAutoFit/>
          </a:bodyPr>
          <a:lstStyle/>
          <a:p>
            <a:pPr>
              <a:spcBef>
                <a:spcPct val="50000"/>
              </a:spcBef>
            </a:pPr>
            <a:r>
              <a:rPr lang="en-GB" sz="2400" b="1">
                <a:latin typeface="Comic Sans MS" pitchFamily="66" charset="0"/>
              </a:rPr>
              <a:t>CAU</a:t>
            </a:r>
          </a:p>
          <a:p>
            <a:pPr>
              <a:spcBef>
                <a:spcPct val="50000"/>
              </a:spcBef>
            </a:pPr>
            <a:r>
              <a:rPr lang="en-GB" sz="2400" b="1">
                <a:latin typeface="Comic Sans MS" pitchFamily="66" charset="0"/>
              </a:rPr>
              <a:t>25%</a:t>
            </a:r>
          </a:p>
        </p:txBody>
      </p:sp>
      <p:sp>
        <p:nvSpPr>
          <p:cNvPr id="18" name="Text Box 75"/>
          <p:cNvSpPr txBox="1">
            <a:spLocks noChangeArrowheads="1"/>
          </p:cNvSpPr>
          <p:nvPr/>
        </p:nvSpPr>
        <p:spPr bwMode="auto">
          <a:xfrm>
            <a:off x="152400" y="1066800"/>
            <a:ext cx="8656638" cy="641350"/>
          </a:xfrm>
          <a:prstGeom prst="rect">
            <a:avLst/>
          </a:prstGeom>
          <a:noFill/>
          <a:ln w="9525">
            <a:noFill/>
            <a:miter lim="800000"/>
            <a:headEnd/>
            <a:tailEnd/>
          </a:ln>
        </p:spPr>
        <p:txBody>
          <a:bodyPr wrap="none">
            <a:spAutoFit/>
          </a:bodyPr>
          <a:lstStyle/>
          <a:p>
            <a:pPr algn="l">
              <a:buFontTx/>
              <a:buChar char="•"/>
            </a:pPr>
            <a:r>
              <a:rPr lang="en-GB" sz="3600" b="1">
                <a:latin typeface="Comic Sans MS" pitchFamily="66" charset="0"/>
              </a:rPr>
              <a:t> </a:t>
            </a:r>
            <a:r>
              <a:rPr lang="en-GB" sz="3200" b="1">
                <a:latin typeface="Comic Sans MS" pitchFamily="66" charset="0"/>
              </a:rPr>
              <a:t>All learners follow AQA Science A GCSE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24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24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246"/>
                                        </p:tgtEl>
                                        <p:attrNameLst>
                                          <p:attrName>style.visibility</p:attrName>
                                        </p:attrNameLst>
                                      </p:cBhvr>
                                      <p:to>
                                        <p:strVal val="visible"/>
                                      </p:to>
                                    </p:set>
                                  </p:childTnLst>
                                </p:cTn>
                              </p:par>
                              <p:par>
                                <p:cTn id="15" presetID="5" presetClass="entr" presetSubtype="10" fill="hold" grpId="0" nodeType="withEffect">
                                  <p:stCondLst>
                                    <p:cond delay="0"/>
                                  </p:stCondLst>
                                  <p:childTnLst>
                                    <p:set>
                                      <p:cBhvr>
                                        <p:cTn id="16" dur="1" fill="hold">
                                          <p:stCondLst>
                                            <p:cond delay="0"/>
                                          </p:stCondLst>
                                        </p:cTn>
                                        <p:tgtEl>
                                          <p:spTgt spid="7248"/>
                                        </p:tgtEl>
                                        <p:attrNameLst>
                                          <p:attrName>style.visibility</p:attrName>
                                        </p:attrNameLst>
                                      </p:cBhvr>
                                      <p:to>
                                        <p:strVal val="visible"/>
                                      </p:to>
                                    </p:set>
                                    <p:animEffect transition="in" filter="checkerboard(across)">
                                      <p:cBhvr>
                                        <p:cTn id="17" dur="500"/>
                                        <p:tgtEl>
                                          <p:spTgt spid="7248"/>
                                        </p:tgtEl>
                                      </p:cBhvr>
                                    </p:animEffect>
                                  </p:childTnLst>
                                </p:cTn>
                              </p:par>
                              <p:par>
                                <p:cTn id="18" presetID="5" presetClass="entr" presetSubtype="10" fill="hold" grpId="0" nodeType="withEffect">
                                  <p:stCondLst>
                                    <p:cond delay="0"/>
                                  </p:stCondLst>
                                  <p:childTnLst>
                                    <p:set>
                                      <p:cBhvr>
                                        <p:cTn id="19" dur="1" fill="hold">
                                          <p:stCondLst>
                                            <p:cond delay="0"/>
                                          </p:stCondLst>
                                        </p:cTn>
                                        <p:tgtEl>
                                          <p:spTgt spid="7249"/>
                                        </p:tgtEl>
                                        <p:attrNameLst>
                                          <p:attrName>style.visibility</p:attrName>
                                        </p:attrNameLst>
                                      </p:cBhvr>
                                      <p:to>
                                        <p:strVal val="visible"/>
                                      </p:to>
                                    </p:set>
                                    <p:animEffect transition="in" filter="checkerboard(across)">
                                      <p:cBhvr>
                                        <p:cTn id="20" dur="500"/>
                                        <p:tgtEl>
                                          <p:spTgt spid="7249"/>
                                        </p:tgtEl>
                                      </p:cBhvr>
                                    </p:animEffect>
                                  </p:childTnLst>
                                </p:cTn>
                              </p:par>
                              <p:par>
                                <p:cTn id="21" presetID="5" presetClass="entr" presetSubtype="10" fill="hold" grpId="0" nodeType="withEffect">
                                  <p:stCondLst>
                                    <p:cond delay="0"/>
                                  </p:stCondLst>
                                  <p:childTnLst>
                                    <p:set>
                                      <p:cBhvr>
                                        <p:cTn id="22" dur="1" fill="hold">
                                          <p:stCondLst>
                                            <p:cond delay="0"/>
                                          </p:stCondLst>
                                        </p:cTn>
                                        <p:tgtEl>
                                          <p:spTgt spid="7250"/>
                                        </p:tgtEl>
                                        <p:attrNameLst>
                                          <p:attrName>style.visibility</p:attrName>
                                        </p:attrNameLst>
                                      </p:cBhvr>
                                      <p:to>
                                        <p:strVal val="visible"/>
                                      </p:to>
                                    </p:set>
                                    <p:animEffect transition="in" filter="checkerboard(across)">
                                      <p:cBhvr>
                                        <p:cTn id="23" dur="500"/>
                                        <p:tgtEl>
                                          <p:spTgt spid="7250"/>
                                        </p:tgtEl>
                                      </p:cBhvr>
                                    </p:animEffect>
                                  </p:childTnLst>
                                </p:cTn>
                              </p:par>
                              <p:par>
                                <p:cTn id="24" presetID="5" presetClass="entr" presetSubtype="10" fill="hold" grpId="0" nodeType="withEffect">
                                  <p:stCondLst>
                                    <p:cond delay="0"/>
                                  </p:stCondLst>
                                  <p:childTnLst>
                                    <p:set>
                                      <p:cBhvr>
                                        <p:cTn id="25" dur="1" fill="hold">
                                          <p:stCondLst>
                                            <p:cond delay="0"/>
                                          </p:stCondLst>
                                        </p:cTn>
                                        <p:tgtEl>
                                          <p:spTgt spid="7251"/>
                                        </p:tgtEl>
                                        <p:attrNameLst>
                                          <p:attrName>style.visibility</p:attrName>
                                        </p:attrNameLst>
                                      </p:cBhvr>
                                      <p:to>
                                        <p:strVal val="visible"/>
                                      </p:to>
                                    </p:set>
                                    <p:animEffect transition="in" filter="checkerboard(across)">
                                      <p:cBhvr>
                                        <p:cTn id="26" dur="500"/>
                                        <p:tgtEl>
                                          <p:spTgt spid="7251"/>
                                        </p:tgtEl>
                                      </p:cBhvr>
                                    </p:animEffect>
                                  </p:childTnLst>
                                </p:cTn>
                              </p:par>
                              <p:par>
                                <p:cTn id="27" presetID="5" presetClass="entr" presetSubtype="10" fill="hold" grpId="0" nodeType="withEffect">
                                  <p:stCondLst>
                                    <p:cond delay="0"/>
                                  </p:stCondLst>
                                  <p:childTnLst>
                                    <p:set>
                                      <p:cBhvr>
                                        <p:cTn id="28" dur="1" fill="hold">
                                          <p:stCondLst>
                                            <p:cond delay="0"/>
                                          </p:stCondLst>
                                        </p:cTn>
                                        <p:tgtEl>
                                          <p:spTgt spid="7252"/>
                                        </p:tgtEl>
                                        <p:attrNameLst>
                                          <p:attrName>style.visibility</p:attrName>
                                        </p:attrNameLst>
                                      </p:cBhvr>
                                      <p:to>
                                        <p:strVal val="visible"/>
                                      </p:to>
                                    </p:set>
                                    <p:animEffect transition="in" filter="checkerboard(across)">
                                      <p:cBhvr>
                                        <p:cTn id="29" dur="500"/>
                                        <p:tgtEl>
                                          <p:spTgt spid="7252"/>
                                        </p:tgtEl>
                                      </p:cBhvr>
                                    </p:animEffect>
                                  </p:childTnLst>
                                </p:cTn>
                              </p:par>
                              <p:par>
                                <p:cTn id="30" presetID="5" presetClass="entr" presetSubtype="10" fill="hold" grpId="0" nodeType="withEffect">
                                  <p:stCondLst>
                                    <p:cond delay="0"/>
                                  </p:stCondLst>
                                  <p:childTnLst>
                                    <p:set>
                                      <p:cBhvr>
                                        <p:cTn id="31" dur="1" fill="hold">
                                          <p:stCondLst>
                                            <p:cond delay="0"/>
                                          </p:stCondLst>
                                        </p:cTn>
                                        <p:tgtEl>
                                          <p:spTgt spid="7255"/>
                                        </p:tgtEl>
                                        <p:attrNameLst>
                                          <p:attrName>style.visibility</p:attrName>
                                        </p:attrNameLst>
                                      </p:cBhvr>
                                      <p:to>
                                        <p:strVal val="visible"/>
                                      </p:to>
                                    </p:set>
                                    <p:animEffect transition="in" filter="checkerboard(across)">
                                      <p:cBhvr>
                                        <p:cTn id="32" dur="500"/>
                                        <p:tgtEl>
                                          <p:spTgt spid="7255"/>
                                        </p:tgtEl>
                                      </p:cBhvr>
                                    </p:animEffect>
                                  </p:childTnLst>
                                </p:cTn>
                              </p:par>
                              <p:par>
                                <p:cTn id="33" presetID="5" presetClass="entr" presetSubtype="10" fill="hold" grpId="0" nodeType="withEffect">
                                  <p:stCondLst>
                                    <p:cond delay="0"/>
                                  </p:stCondLst>
                                  <p:childTnLst>
                                    <p:set>
                                      <p:cBhvr>
                                        <p:cTn id="34" dur="1" fill="hold">
                                          <p:stCondLst>
                                            <p:cond delay="0"/>
                                          </p:stCondLst>
                                        </p:cTn>
                                        <p:tgtEl>
                                          <p:spTgt spid="7256"/>
                                        </p:tgtEl>
                                        <p:attrNameLst>
                                          <p:attrName>style.visibility</p:attrName>
                                        </p:attrNameLst>
                                      </p:cBhvr>
                                      <p:to>
                                        <p:strVal val="visible"/>
                                      </p:to>
                                    </p:set>
                                    <p:animEffect transition="in" filter="checkerboard(across)">
                                      <p:cBhvr>
                                        <p:cTn id="35" dur="500"/>
                                        <p:tgtEl>
                                          <p:spTgt spid="7256"/>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41" grpId="0"/>
      <p:bldP spid="7243" grpId="0"/>
      <p:bldP spid="7246" grpId="0"/>
      <p:bldP spid="7248" grpId="0" animBg="1"/>
      <p:bldP spid="7249" grpId="0" animBg="1"/>
      <p:bldP spid="7250" grpId="0" animBg="1"/>
      <p:bldP spid="7251" grpId="0" animBg="1"/>
      <p:bldP spid="7252" grpId="0" animBg="1"/>
      <p:bldP spid="7255" grpId="0" animBg="1"/>
      <p:bldP spid="7256" grpId="0" animBg="1"/>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9" name="Text Box 5"/>
          <p:cNvSpPr txBox="1">
            <a:spLocks noChangeArrowheads="1"/>
          </p:cNvSpPr>
          <p:nvPr/>
        </p:nvSpPr>
        <p:spPr bwMode="auto">
          <a:xfrm>
            <a:off x="0" y="2286000"/>
            <a:ext cx="9144000" cy="1190625"/>
          </a:xfrm>
          <a:prstGeom prst="rect">
            <a:avLst/>
          </a:prstGeom>
          <a:noFill/>
          <a:ln w="9525">
            <a:noFill/>
            <a:miter lim="800000"/>
            <a:headEnd/>
            <a:tailEnd/>
          </a:ln>
        </p:spPr>
        <p:txBody>
          <a:bodyPr>
            <a:spAutoFit/>
          </a:bodyPr>
          <a:lstStyle/>
          <a:p>
            <a:pPr algn="l">
              <a:buFontTx/>
              <a:buChar char="•"/>
            </a:pPr>
            <a:r>
              <a:rPr lang="en-GB" sz="3600" b="1">
                <a:latin typeface="Comic Sans MS" pitchFamily="66" charset="0"/>
              </a:rPr>
              <a:t> </a:t>
            </a:r>
            <a:r>
              <a:rPr lang="en-GB" sz="3200" b="1">
                <a:latin typeface="Comic Sans MS" pitchFamily="66" charset="0"/>
              </a:rPr>
              <a:t>Equal weighting given to Chemistry, </a:t>
            </a:r>
          </a:p>
          <a:p>
            <a:pPr algn="l"/>
            <a:r>
              <a:rPr lang="en-GB" sz="3200" b="1">
                <a:latin typeface="Comic Sans MS" pitchFamily="66" charset="0"/>
              </a:rPr>
              <a:t>  Physics and Biology</a:t>
            </a:r>
            <a:r>
              <a:rPr lang="en-GB" sz="3600" b="1">
                <a:latin typeface="Comic Sans MS" pitchFamily="66" charset="0"/>
              </a:rPr>
              <a:t>. </a:t>
            </a:r>
          </a:p>
        </p:txBody>
      </p:sp>
      <p:sp>
        <p:nvSpPr>
          <p:cNvPr id="67590" name="Text Box 6"/>
          <p:cNvSpPr txBox="1">
            <a:spLocks noChangeArrowheads="1"/>
          </p:cNvSpPr>
          <p:nvPr/>
        </p:nvSpPr>
        <p:spPr bwMode="auto">
          <a:xfrm>
            <a:off x="0" y="1524000"/>
            <a:ext cx="8056563" cy="646113"/>
          </a:xfrm>
          <a:prstGeom prst="rect">
            <a:avLst/>
          </a:prstGeom>
          <a:noFill/>
          <a:ln w="9525">
            <a:noFill/>
            <a:miter lim="800000"/>
            <a:headEnd/>
            <a:tailEnd/>
          </a:ln>
        </p:spPr>
        <p:txBody>
          <a:bodyPr wrap="none">
            <a:spAutoFit/>
          </a:bodyPr>
          <a:lstStyle/>
          <a:p>
            <a:pPr algn="l">
              <a:buFontTx/>
              <a:buChar char="•"/>
            </a:pPr>
            <a:r>
              <a:rPr lang="en-GB" sz="3600" b="1">
                <a:latin typeface="Comic Sans MS" pitchFamily="66" charset="0"/>
              </a:rPr>
              <a:t> Study and assessment in year 11</a:t>
            </a:r>
            <a:endParaRPr lang="en-GB" sz="3200" b="1">
              <a:latin typeface="Comic Sans MS" pitchFamily="66" charset="0"/>
            </a:endParaRPr>
          </a:p>
        </p:txBody>
      </p:sp>
      <p:sp>
        <p:nvSpPr>
          <p:cNvPr id="9220" name="Text Box 7"/>
          <p:cNvSpPr txBox="1">
            <a:spLocks noChangeArrowheads="1"/>
          </p:cNvSpPr>
          <p:nvPr/>
        </p:nvSpPr>
        <p:spPr bwMode="auto">
          <a:xfrm>
            <a:off x="5089525" y="3084513"/>
            <a:ext cx="184150" cy="366712"/>
          </a:xfrm>
          <a:prstGeom prst="rect">
            <a:avLst/>
          </a:prstGeom>
          <a:noFill/>
          <a:ln w="9525">
            <a:noFill/>
            <a:miter lim="800000"/>
            <a:headEnd/>
            <a:tailEnd/>
          </a:ln>
        </p:spPr>
        <p:txBody>
          <a:bodyPr wrap="none">
            <a:spAutoFit/>
          </a:bodyPr>
          <a:lstStyle/>
          <a:p>
            <a:endParaRPr lang="en-US"/>
          </a:p>
        </p:txBody>
      </p:sp>
      <p:sp>
        <p:nvSpPr>
          <p:cNvPr id="9221" name="Text Box 8"/>
          <p:cNvSpPr txBox="1">
            <a:spLocks noChangeArrowheads="1"/>
          </p:cNvSpPr>
          <p:nvPr/>
        </p:nvSpPr>
        <p:spPr bwMode="auto">
          <a:xfrm>
            <a:off x="746125" y="3846513"/>
            <a:ext cx="184150" cy="366712"/>
          </a:xfrm>
          <a:prstGeom prst="rect">
            <a:avLst/>
          </a:prstGeom>
          <a:noFill/>
          <a:ln w="9525">
            <a:noFill/>
            <a:miter lim="800000"/>
            <a:headEnd/>
            <a:tailEnd/>
          </a:ln>
        </p:spPr>
        <p:txBody>
          <a:bodyPr wrap="none">
            <a:spAutoFit/>
          </a:bodyPr>
          <a:lstStyle/>
          <a:p>
            <a:endParaRPr lang="en-US"/>
          </a:p>
        </p:txBody>
      </p:sp>
      <p:sp>
        <p:nvSpPr>
          <p:cNvPr id="67593" name="Text Box 9"/>
          <p:cNvSpPr txBox="1">
            <a:spLocks noChangeArrowheads="1"/>
          </p:cNvSpPr>
          <p:nvPr/>
        </p:nvSpPr>
        <p:spPr bwMode="auto">
          <a:xfrm>
            <a:off x="0" y="3657600"/>
            <a:ext cx="9144000" cy="641350"/>
          </a:xfrm>
          <a:prstGeom prst="rect">
            <a:avLst/>
          </a:prstGeom>
          <a:noFill/>
          <a:ln w="9525">
            <a:noFill/>
            <a:miter lim="800000"/>
            <a:headEnd/>
            <a:tailEnd/>
          </a:ln>
        </p:spPr>
        <p:txBody>
          <a:bodyPr>
            <a:spAutoFit/>
          </a:bodyPr>
          <a:lstStyle/>
          <a:p>
            <a:pPr algn="l">
              <a:buFontTx/>
              <a:buChar char="•"/>
            </a:pPr>
            <a:r>
              <a:rPr lang="en-GB" sz="3600" b="1">
                <a:latin typeface="Comic Sans MS" pitchFamily="66" charset="0"/>
              </a:rPr>
              <a:t> Assessment: </a:t>
            </a:r>
          </a:p>
        </p:txBody>
      </p:sp>
      <p:sp>
        <p:nvSpPr>
          <p:cNvPr id="67594" name="Text Box 10"/>
          <p:cNvSpPr txBox="1">
            <a:spLocks noChangeArrowheads="1"/>
          </p:cNvSpPr>
          <p:nvPr/>
        </p:nvSpPr>
        <p:spPr bwMode="auto">
          <a:xfrm>
            <a:off x="228600" y="4343400"/>
            <a:ext cx="1524000" cy="2282825"/>
          </a:xfrm>
          <a:prstGeom prst="rect">
            <a:avLst/>
          </a:prstGeom>
          <a:solidFill>
            <a:srgbClr val="FF3300"/>
          </a:solidFill>
          <a:ln w="9525">
            <a:noFill/>
            <a:miter lim="800000"/>
            <a:headEnd/>
            <a:tailEnd/>
          </a:ln>
        </p:spPr>
        <p:txBody>
          <a:bodyPr>
            <a:spAutoFit/>
          </a:bodyPr>
          <a:lstStyle/>
          <a:p>
            <a:pPr>
              <a:spcBef>
                <a:spcPct val="50000"/>
              </a:spcBef>
            </a:pPr>
            <a:r>
              <a:rPr lang="en-GB" sz="2400" b="1">
                <a:latin typeface="Comic Sans MS" pitchFamily="66" charset="0"/>
              </a:rPr>
              <a:t>B2</a:t>
            </a:r>
          </a:p>
          <a:p>
            <a:pPr>
              <a:spcBef>
                <a:spcPct val="50000"/>
              </a:spcBef>
            </a:pPr>
            <a:r>
              <a:rPr lang="en-GB" sz="2400" b="1">
                <a:latin typeface="Comic Sans MS" pitchFamily="66" charset="0"/>
              </a:rPr>
              <a:t>1 hour written exam</a:t>
            </a:r>
          </a:p>
          <a:p>
            <a:pPr>
              <a:spcBef>
                <a:spcPct val="50000"/>
              </a:spcBef>
            </a:pPr>
            <a:r>
              <a:rPr lang="en-GB" sz="2400" b="1">
                <a:latin typeface="Comic Sans MS" pitchFamily="66" charset="0"/>
              </a:rPr>
              <a:t>25%</a:t>
            </a:r>
          </a:p>
        </p:txBody>
      </p:sp>
      <p:sp>
        <p:nvSpPr>
          <p:cNvPr id="67595" name="AutoShape 11"/>
          <p:cNvSpPr>
            <a:spLocks noChangeArrowheads="1"/>
          </p:cNvSpPr>
          <p:nvPr/>
        </p:nvSpPr>
        <p:spPr bwMode="auto">
          <a:xfrm>
            <a:off x="1981200" y="5105400"/>
            <a:ext cx="381000" cy="381000"/>
          </a:xfrm>
          <a:prstGeom prst="plus">
            <a:avLst>
              <a:gd name="adj" fmla="val 25000"/>
            </a:avLst>
          </a:prstGeom>
          <a:solidFill>
            <a:schemeClr val="tx1"/>
          </a:solidFill>
          <a:ln w="9525">
            <a:solidFill>
              <a:schemeClr val="tx1"/>
            </a:solidFill>
            <a:miter lim="800000"/>
            <a:headEnd/>
            <a:tailEnd/>
          </a:ln>
        </p:spPr>
        <p:txBody>
          <a:bodyPr wrap="none" anchor="ctr"/>
          <a:lstStyle/>
          <a:p>
            <a:endParaRPr lang="en-US"/>
          </a:p>
        </p:txBody>
      </p:sp>
      <p:sp>
        <p:nvSpPr>
          <p:cNvPr id="67596" name="Text Box 12"/>
          <p:cNvSpPr txBox="1">
            <a:spLocks noChangeArrowheads="1"/>
          </p:cNvSpPr>
          <p:nvPr/>
        </p:nvSpPr>
        <p:spPr bwMode="auto">
          <a:xfrm>
            <a:off x="2590800" y="4343400"/>
            <a:ext cx="1600200" cy="2282825"/>
          </a:xfrm>
          <a:prstGeom prst="rect">
            <a:avLst/>
          </a:prstGeom>
          <a:solidFill>
            <a:srgbClr val="66FF33"/>
          </a:solidFill>
          <a:ln w="9525">
            <a:noFill/>
            <a:miter lim="800000"/>
            <a:headEnd/>
            <a:tailEnd/>
          </a:ln>
        </p:spPr>
        <p:txBody>
          <a:bodyPr>
            <a:spAutoFit/>
          </a:bodyPr>
          <a:lstStyle/>
          <a:p>
            <a:pPr>
              <a:spcBef>
                <a:spcPct val="50000"/>
              </a:spcBef>
            </a:pPr>
            <a:r>
              <a:rPr lang="en-GB" sz="2400" b="1">
                <a:latin typeface="Comic Sans MS" pitchFamily="66" charset="0"/>
              </a:rPr>
              <a:t>C2</a:t>
            </a:r>
          </a:p>
          <a:p>
            <a:pPr>
              <a:spcBef>
                <a:spcPct val="50000"/>
              </a:spcBef>
            </a:pPr>
            <a:r>
              <a:rPr lang="en-GB" sz="2400" b="1">
                <a:latin typeface="Comic Sans MS" pitchFamily="66" charset="0"/>
              </a:rPr>
              <a:t>1 hour written exam</a:t>
            </a:r>
          </a:p>
          <a:p>
            <a:pPr>
              <a:spcBef>
                <a:spcPct val="50000"/>
              </a:spcBef>
            </a:pPr>
            <a:r>
              <a:rPr lang="en-GB" sz="2400" b="1">
                <a:latin typeface="Comic Sans MS" pitchFamily="66" charset="0"/>
              </a:rPr>
              <a:t>25%</a:t>
            </a:r>
          </a:p>
        </p:txBody>
      </p:sp>
      <p:sp>
        <p:nvSpPr>
          <p:cNvPr id="67597" name="AutoShape 13"/>
          <p:cNvSpPr>
            <a:spLocks noChangeArrowheads="1"/>
          </p:cNvSpPr>
          <p:nvPr/>
        </p:nvSpPr>
        <p:spPr bwMode="auto">
          <a:xfrm>
            <a:off x="4343400" y="5105400"/>
            <a:ext cx="381000" cy="381000"/>
          </a:xfrm>
          <a:prstGeom prst="plus">
            <a:avLst>
              <a:gd name="adj" fmla="val 25000"/>
            </a:avLst>
          </a:prstGeom>
          <a:solidFill>
            <a:schemeClr val="tx1"/>
          </a:solidFill>
          <a:ln w="9525">
            <a:solidFill>
              <a:schemeClr val="tx1"/>
            </a:solidFill>
            <a:miter lim="800000"/>
            <a:headEnd/>
            <a:tailEnd/>
          </a:ln>
        </p:spPr>
        <p:txBody>
          <a:bodyPr wrap="none" anchor="ctr"/>
          <a:lstStyle/>
          <a:p>
            <a:endParaRPr lang="en-US"/>
          </a:p>
        </p:txBody>
      </p:sp>
      <p:sp>
        <p:nvSpPr>
          <p:cNvPr id="67598" name="Text Box 14"/>
          <p:cNvSpPr txBox="1">
            <a:spLocks noChangeArrowheads="1"/>
          </p:cNvSpPr>
          <p:nvPr/>
        </p:nvSpPr>
        <p:spPr bwMode="auto">
          <a:xfrm>
            <a:off x="5029200" y="4343400"/>
            <a:ext cx="1371600" cy="2308225"/>
          </a:xfrm>
          <a:prstGeom prst="rect">
            <a:avLst/>
          </a:prstGeom>
          <a:solidFill>
            <a:schemeClr val="accent2"/>
          </a:solidFill>
          <a:ln w="9525">
            <a:noFill/>
            <a:miter lim="800000"/>
            <a:headEnd/>
            <a:tailEnd/>
          </a:ln>
        </p:spPr>
        <p:txBody>
          <a:bodyPr>
            <a:spAutoFit/>
          </a:bodyPr>
          <a:lstStyle/>
          <a:p>
            <a:pPr>
              <a:spcBef>
                <a:spcPct val="50000"/>
              </a:spcBef>
            </a:pPr>
            <a:r>
              <a:rPr lang="en-GB" sz="2400" b="1">
                <a:solidFill>
                  <a:schemeClr val="bg1"/>
                </a:solidFill>
                <a:latin typeface="Comic Sans MS" pitchFamily="66" charset="0"/>
              </a:rPr>
              <a:t>P2</a:t>
            </a:r>
          </a:p>
          <a:p>
            <a:pPr>
              <a:spcBef>
                <a:spcPct val="50000"/>
              </a:spcBef>
            </a:pPr>
            <a:r>
              <a:rPr lang="en-GB" sz="2400" b="1">
                <a:solidFill>
                  <a:schemeClr val="bg1"/>
                </a:solidFill>
                <a:latin typeface="Comic Sans MS" pitchFamily="66" charset="0"/>
              </a:rPr>
              <a:t>1 hour written exam</a:t>
            </a:r>
          </a:p>
          <a:p>
            <a:pPr>
              <a:spcBef>
                <a:spcPct val="50000"/>
              </a:spcBef>
            </a:pPr>
            <a:r>
              <a:rPr lang="en-GB" sz="2400" b="1">
                <a:solidFill>
                  <a:schemeClr val="bg1"/>
                </a:solidFill>
                <a:latin typeface="Comic Sans MS" pitchFamily="66" charset="0"/>
              </a:rPr>
              <a:t>25%</a:t>
            </a:r>
          </a:p>
        </p:txBody>
      </p:sp>
      <p:sp>
        <p:nvSpPr>
          <p:cNvPr id="67599" name="Text Box 15"/>
          <p:cNvSpPr txBox="1">
            <a:spLocks noChangeArrowheads="1"/>
          </p:cNvSpPr>
          <p:nvPr/>
        </p:nvSpPr>
        <p:spPr bwMode="auto">
          <a:xfrm>
            <a:off x="7543800" y="4800600"/>
            <a:ext cx="1371600" cy="1004888"/>
          </a:xfrm>
          <a:prstGeom prst="rect">
            <a:avLst/>
          </a:prstGeom>
          <a:solidFill>
            <a:srgbClr val="FFCCFF"/>
          </a:solidFill>
          <a:ln w="9525">
            <a:noFill/>
            <a:miter lim="800000"/>
            <a:headEnd/>
            <a:tailEnd/>
          </a:ln>
        </p:spPr>
        <p:txBody>
          <a:bodyPr>
            <a:spAutoFit/>
          </a:bodyPr>
          <a:lstStyle/>
          <a:p>
            <a:pPr>
              <a:spcBef>
                <a:spcPct val="50000"/>
              </a:spcBef>
            </a:pPr>
            <a:r>
              <a:rPr lang="en-GB" sz="2400" b="1">
                <a:latin typeface="Comic Sans MS" pitchFamily="66" charset="0"/>
              </a:rPr>
              <a:t>CAU</a:t>
            </a:r>
          </a:p>
          <a:p>
            <a:pPr>
              <a:spcBef>
                <a:spcPct val="50000"/>
              </a:spcBef>
            </a:pPr>
            <a:r>
              <a:rPr lang="en-GB" sz="2400" b="1">
                <a:latin typeface="Comic Sans MS" pitchFamily="66" charset="0"/>
              </a:rPr>
              <a:t>25%</a:t>
            </a:r>
          </a:p>
        </p:txBody>
      </p:sp>
      <p:sp>
        <p:nvSpPr>
          <p:cNvPr id="67600" name="AutoShape 16"/>
          <p:cNvSpPr>
            <a:spLocks noChangeArrowheads="1"/>
          </p:cNvSpPr>
          <p:nvPr/>
        </p:nvSpPr>
        <p:spPr bwMode="auto">
          <a:xfrm>
            <a:off x="6858000" y="5105400"/>
            <a:ext cx="381000" cy="381000"/>
          </a:xfrm>
          <a:prstGeom prst="plus">
            <a:avLst>
              <a:gd name="adj" fmla="val 25000"/>
            </a:avLst>
          </a:prstGeom>
          <a:solidFill>
            <a:schemeClr val="tx1"/>
          </a:solidFill>
          <a:ln w="9525">
            <a:solidFill>
              <a:schemeClr val="tx1"/>
            </a:solidFill>
            <a:miter lim="800000"/>
            <a:headEnd/>
            <a:tailEnd/>
          </a:ln>
        </p:spPr>
        <p:txBody>
          <a:bodyPr wrap="none" anchor="ctr"/>
          <a:lstStyle/>
          <a:p>
            <a:endParaRPr lang="en-US"/>
          </a:p>
        </p:txBody>
      </p:sp>
      <p:sp>
        <p:nvSpPr>
          <p:cNvPr id="9230" name="Title 15"/>
          <p:cNvSpPr>
            <a:spLocks noGrp="1"/>
          </p:cNvSpPr>
          <p:nvPr>
            <p:ph type="title"/>
          </p:nvPr>
        </p:nvSpPr>
        <p:spPr/>
        <p:txBody>
          <a:bodyPr/>
          <a:lstStyle/>
          <a:p>
            <a:r>
              <a:rPr lang="en-GB" smtClean="0">
                <a:latin typeface="Comic Sans MS" pitchFamily="66" charset="0"/>
              </a:rPr>
              <a:t>Additional Science GCSE?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759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758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7593"/>
                                        </p:tgtEl>
                                        <p:attrNameLst>
                                          <p:attrName>style.visibility</p:attrName>
                                        </p:attrNameLst>
                                      </p:cBhvr>
                                      <p:to>
                                        <p:strVal val="visible"/>
                                      </p:to>
                                    </p:set>
                                  </p:childTnLst>
                                </p:cTn>
                              </p:par>
                              <p:par>
                                <p:cTn id="15" presetID="5" presetClass="entr" presetSubtype="10" fill="hold" grpId="0" nodeType="withEffect">
                                  <p:stCondLst>
                                    <p:cond delay="0"/>
                                  </p:stCondLst>
                                  <p:childTnLst>
                                    <p:set>
                                      <p:cBhvr>
                                        <p:cTn id="16" dur="1" fill="hold">
                                          <p:stCondLst>
                                            <p:cond delay="0"/>
                                          </p:stCondLst>
                                        </p:cTn>
                                        <p:tgtEl>
                                          <p:spTgt spid="67594"/>
                                        </p:tgtEl>
                                        <p:attrNameLst>
                                          <p:attrName>style.visibility</p:attrName>
                                        </p:attrNameLst>
                                      </p:cBhvr>
                                      <p:to>
                                        <p:strVal val="visible"/>
                                      </p:to>
                                    </p:set>
                                    <p:animEffect transition="in" filter="checkerboard(across)">
                                      <p:cBhvr>
                                        <p:cTn id="17" dur="500"/>
                                        <p:tgtEl>
                                          <p:spTgt spid="67594"/>
                                        </p:tgtEl>
                                      </p:cBhvr>
                                    </p:animEffect>
                                  </p:childTnLst>
                                </p:cTn>
                              </p:par>
                              <p:par>
                                <p:cTn id="18" presetID="5" presetClass="entr" presetSubtype="10" fill="hold" grpId="0" nodeType="withEffect">
                                  <p:stCondLst>
                                    <p:cond delay="0"/>
                                  </p:stCondLst>
                                  <p:childTnLst>
                                    <p:set>
                                      <p:cBhvr>
                                        <p:cTn id="19" dur="1" fill="hold">
                                          <p:stCondLst>
                                            <p:cond delay="0"/>
                                          </p:stCondLst>
                                        </p:cTn>
                                        <p:tgtEl>
                                          <p:spTgt spid="67595"/>
                                        </p:tgtEl>
                                        <p:attrNameLst>
                                          <p:attrName>style.visibility</p:attrName>
                                        </p:attrNameLst>
                                      </p:cBhvr>
                                      <p:to>
                                        <p:strVal val="visible"/>
                                      </p:to>
                                    </p:set>
                                    <p:animEffect transition="in" filter="checkerboard(across)">
                                      <p:cBhvr>
                                        <p:cTn id="20" dur="500"/>
                                        <p:tgtEl>
                                          <p:spTgt spid="67595"/>
                                        </p:tgtEl>
                                      </p:cBhvr>
                                    </p:animEffect>
                                  </p:childTnLst>
                                </p:cTn>
                              </p:par>
                              <p:par>
                                <p:cTn id="21" presetID="5" presetClass="entr" presetSubtype="10" fill="hold" grpId="0" nodeType="withEffect">
                                  <p:stCondLst>
                                    <p:cond delay="0"/>
                                  </p:stCondLst>
                                  <p:childTnLst>
                                    <p:set>
                                      <p:cBhvr>
                                        <p:cTn id="22" dur="1" fill="hold">
                                          <p:stCondLst>
                                            <p:cond delay="0"/>
                                          </p:stCondLst>
                                        </p:cTn>
                                        <p:tgtEl>
                                          <p:spTgt spid="67596"/>
                                        </p:tgtEl>
                                        <p:attrNameLst>
                                          <p:attrName>style.visibility</p:attrName>
                                        </p:attrNameLst>
                                      </p:cBhvr>
                                      <p:to>
                                        <p:strVal val="visible"/>
                                      </p:to>
                                    </p:set>
                                    <p:animEffect transition="in" filter="checkerboard(across)">
                                      <p:cBhvr>
                                        <p:cTn id="23" dur="500"/>
                                        <p:tgtEl>
                                          <p:spTgt spid="67596"/>
                                        </p:tgtEl>
                                      </p:cBhvr>
                                    </p:animEffect>
                                  </p:childTnLst>
                                </p:cTn>
                              </p:par>
                              <p:par>
                                <p:cTn id="24" presetID="5" presetClass="entr" presetSubtype="10" fill="hold" grpId="0" nodeType="withEffect">
                                  <p:stCondLst>
                                    <p:cond delay="0"/>
                                  </p:stCondLst>
                                  <p:childTnLst>
                                    <p:set>
                                      <p:cBhvr>
                                        <p:cTn id="25" dur="1" fill="hold">
                                          <p:stCondLst>
                                            <p:cond delay="0"/>
                                          </p:stCondLst>
                                        </p:cTn>
                                        <p:tgtEl>
                                          <p:spTgt spid="67597"/>
                                        </p:tgtEl>
                                        <p:attrNameLst>
                                          <p:attrName>style.visibility</p:attrName>
                                        </p:attrNameLst>
                                      </p:cBhvr>
                                      <p:to>
                                        <p:strVal val="visible"/>
                                      </p:to>
                                    </p:set>
                                    <p:animEffect transition="in" filter="checkerboard(across)">
                                      <p:cBhvr>
                                        <p:cTn id="26" dur="500"/>
                                        <p:tgtEl>
                                          <p:spTgt spid="67597"/>
                                        </p:tgtEl>
                                      </p:cBhvr>
                                    </p:animEffect>
                                  </p:childTnLst>
                                </p:cTn>
                              </p:par>
                              <p:par>
                                <p:cTn id="27" presetID="5" presetClass="entr" presetSubtype="10" fill="hold" grpId="0" nodeType="withEffect">
                                  <p:stCondLst>
                                    <p:cond delay="0"/>
                                  </p:stCondLst>
                                  <p:childTnLst>
                                    <p:set>
                                      <p:cBhvr>
                                        <p:cTn id="28" dur="1" fill="hold">
                                          <p:stCondLst>
                                            <p:cond delay="0"/>
                                          </p:stCondLst>
                                        </p:cTn>
                                        <p:tgtEl>
                                          <p:spTgt spid="67598"/>
                                        </p:tgtEl>
                                        <p:attrNameLst>
                                          <p:attrName>style.visibility</p:attrName>
                                        </p:attrNameLst>
                                      </p:cBhvr>
                                      <p:to>
                                        <p:strVal val="visible"/>
                                      </p:to>
                                    </p:set>
                                    <p:animEffect transition="in" filter="checkerboard(across)">
                                      <p:cBhvr>
                                        <p:cTn id="29" dur="500"/>
                                        <p:tgtEl>
                                          <p:spTgt spid="67598"/>
                                        </p:tgtEl>
                                      </p:cBhvr>
                                    </p:animEffect>
                                  </p:childTnLst>
                                </p:cTn>
                              </p:par>
                              <p:par>
                                <p:cTn id="30" presetID="5" presetClass="entr" presetSubtype="10" fill="hold" grpId="0" nodeType="withEffect">
                                  <p:stCondLst>
                                    <p:cond delay="0"/>
                                  </p:stCondLst>
                                  <p:childTnLst>
                                    <p:set>
                                      <p:cBhvr>
                                        <p:cTn id="31" dur="1" fill="hold">
                                          <p:stCondLst>
                                            <p:cond delay="0"/>
                                          </p:stCondLst>
                                        </p:cTn>
                                        <p:tgtEl>
                                          <p:spTgt spid="67599"/>
                                        </p:tgtEl>
                                        <p:attrNameLst>
                                          <p:attrName>style.visibility</p:attrName>
                                        </p:attrNameLst>
                                      </p:cBhvr>
                                      <p:to>
                                        <p:strVal val="visible"/>
                                      </p:to>
                                    </p:set>
                                    <p:animEffect transition="in" filter="checkerboard(across)">
                                      <p:cBhvr>
                                        <p:cTn id="32" dur="500"/>
                                        <p:tgtEl>
                                          <p:spTgt spid="67599"/>
                                        </p:tgtEl>
                                      </p:cBhvr>
                                    </p:animEffect>
                                  </p:childTnLst>
                                </p:cTn>
                              </p:par>
                              <p:par>
                                <p:cTn id="33" presetID="5" presetClass="entr" presetSubtype="10" fill="hold" grpId="0" nodeType="withEffect">
                                  <p:stCondLst>
                                    <p:cond delay="0"/>
                                  </p:stCondLst>
                                  <p:childTnLst>
                                    <p:set>
                                      <p:cBhvr>
                                        <p:cTn id="34" dur="1" fill="hold">
                                          <p:stCondLst>
                                            <p:cond delay="0"/>
                                          </p:stCondLst>
                                        </p:cTn>
                                        <p:tgtEl>
                                          <p:spTgt spid="67600"/>
                                        </p:tgtEl>
                                        <p:attrNameLst>
                                          <p:attrName>style.visibility</p:attrName>
                                        </p:attrNameLst>
                                      </p:cBhvr>
                                      <p:to>
                                        <p:strVal val="visible"/>
                                      </p:to>
                                    </p:set>
                                    <p:animEffect transition="in" filter="checkerboard(across)">
                                      <p:cBhvr>
                                        <p:cTn id="35" dur="500"/>
                                        <p:tgtEl>
                                          <p:spTgt spid="676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9" grpId="0"/>
      <p:bldP spid="67590" grpId="0"/>
      <p:bldP spid="67593" grpId="0"/>
      <p:bldP spid="67594" grpId="0" animBg="1"/>
      <p:bldP spid="67595" grpId="0" animBg="1"/>
      <p:bldP spid="67596" grpId="0" animBg="1"/>
      <p:bldP spid="67597" grpId="0" animBg="1"/>
      <p:bldP spid="67598" grpId="0" animBg="1"/>
      <p:bldP spid="67599" grpId="0" animBg="1"/>
      <p:bldP spid="6760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GB" b="1" u="sng" smtClean="0">
                <a:latin typeface="Comic Sans MS" pitchFamily="66" charset="0"/>
              </a:rPr>
              <a:t>What else do we do?</a:t>
            </a:r>
          </a:p>
        </p:txBody>
      </p:sp>
      <p:sp>
        <p:nvSpPr>
          <p:cNvPr id="15363" name="Rectangle 3"/>
          <p:cNvSpPr>
            <a:spLocks noGrp="1" noChangeArrowheads="1"/>
          </p:cNvSpPr>
          <p:nvPr>
            <p:ph type="body" idx="1"/>
          </p:nvPr>
        </p:nvSpPr>
        <p:spPr>
          <a:xfrm>
            <a:off x="609600" y="1447800"/>
            <a:ext cx="8153400" cy="4953000"/>
          </a:xfrm>
        </p:spPr>
        <p:txBody>
          <a:bodyPr/>
          <a:lstStyle/>
          <a:p>
            <a:pPr eaLnBrk="1" hangingPunct="1"/>
            <a:r>
              <a:rPr lang="en-GB" b="1" smtClean="0">
                <a:latin typeface="Comic Sans MS" pitchFamily="66" charset="0"/>
              </a:rPr>
              <a:t>After school revision/booster sessions lessons available to all pupils during the year and prior to external exams.</a:t>
            </a:r>
          </a:p>
          <a:p>
            <a:pPr eaLnBrk="1" hangingPunct="1"/>
            <a:r>
              <a:rPr lang="en-GB" b="1" smtClean="0">
                <a:latin typeface="Comic Sans MS" pitchFamily="66" charset="0"/>
              </a:rPr>
              <a:t>For GCSE pupils do 2 ’mocks’ per unit, enabling us and you to see how pupils are progressing</a:t>
            </a:r>
          </a:p>
          <a:p>
            <a:pPr eaLnBrk="1" hangingPunct="1"/>
            <a:r>
              <a:rPr lang="en-GB" b="1" smtClean="0">
                <a:latin typeface="Comic Sans MS" pitchFamily="66" charset="0"/>
              </a:rPr>
              <a:t>Homeworks are mostly  exam style questions and graded to GCSE standards.</a:t>
            </a:r>
          </a:p>
          <a:p>
            <a:pPr eaLnBrk="1" hangingPunct="1">
              <a:buFont typeface="Wingdings" pitchFamily="2" charset="2"/>
              <a:buNone/>
            </a:pPr>
            <a:endParaRPr lang="en-GB" smtClean="0">
              <a:latin typeface="Comic Sans MS" pitchFamily="66" charset="0"/>
            </a:endParaRPr>
          </a:p>
          <a:p>
            <a:pPr eaLnBrk="1" hangingPunct="1"/>
            <a:endParaRPr lang="en-GB" smtClean="0">
              <a:latin typeface="Comic Sans MS" pitchFamily="66" charset="0"/>
            </a:endParaRPr>
          </a:p>
        </p:txBody>
      </p:sp>
      <p:pic>
        <p:nvPicPr>
          <p:cNvPr id="15364" name="Picture 4" descr="MCj02963650000[1]"/>
          <p:cNvPicPr>
            <a:picLocks noChangeAspect="1" noChangeArrowheads="1"/>
          </p:cNvPicPr>
          <p:nvPr/>
        </p:nvPicPr>
        <p:blipFill>
          <a:blip r:embed="rId2" cstate="print"/>
          <a:srcRect/>
          <a:stretch>
            <a:fillRect/>
          </a:stretch>
        </p:blipFill>
        <p:spPr bwMode="auto">
          <a:xfrm rot="1272090">
            <a:off x="8305800" y="6938963"/>
            <a:ext cx="962025" cy="2205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GB" smtClean="0">
                <a:latin typeface="Comic Sans MS" pitchFamily="66" charset="0"/>
              </a:rPr>
              <a:t>What can you do?</a:t>
            </a:r>
          </a:p>
        </p:txBody>
      </p:sp>
      <p:sp>
        <p:nvSpPr>
          <p:cNvPr id="16387" name="Rectangle 3"/>
          <p:cNvSpPr>
            <a:spLocks noGrp="1" noChangeArrowheads="1"/>
          </p:cNvSpPr>
          <p:nvPr>
            <p:ph type="body" idx="1"/>
          </p:nvPr>
        </p:nvSpPr>
        <p:spPr>
          <a:xfrm>
            <a:off x="609600" y="1600200"/>
            <a:ext cx="8001000" cy="4800600"/>
          </a:xfrm>
        </p:spPr>
        <p:txBody>
          <a:bodyPr>
            <a:normAutofit lnSpcReduction="10000"/>
          </a:bodyPr>
          <a:lstStyle/>
          <a:p>
            <a:pPr eaLnBrk="1" hangingPunct="1"/>
            <a:r>
              <a:rPr lang="en-GB" b="1" smtClean="0">
                <a:latin typeface="Comic Sans MS" pitchFamily="66" charset="0"/>
              </a:rPr>
              <a:t>Ensure your child is taking all steps to revise and review their learning- regularly/weekly </a:t>
            </a:r>
            <a:r>
              <a:rPr lang="en-GB" sz="2800" b="1" smtClean="0">
                <a:solidFill>
                  <a:srgbClr val="92D050"/>
                </a:solidFill>
                <a:latin typeface="Comic Sans MS" pitchFamily="66" charset="0"/>
              </a:rPr>
              <a:t>( www.my-gcsescience.com)</a:t>
            </a:r>
          </a:p>
          <a:p>
            <a:pPr eaLnBrk="1" hangingPunct="1"/>
            <a:r>
              <a:rPr lang="en-GB" b="1" smtClean="0">
                <a:latin typeface="Comic Sans MS" pitchFamily="66" charset="0"/>
              </a:rPr>
              <a:t>Use your child’s G2B to monitor their performance in external and internal exams or BTEC assignments </a:t>
            </a:r>
          </a:p>
          <a:p>
            <a:pPr eaLnBrk="1" hangingPunct="1"/>
            <a:r>
              <a:rPr lang="en-GB" b="1" smtClean="0">
                <a:latin typeface="Comic Sans MS" pitchFamily="66" charset="0"/>
              </a:rPr>
              <a:t>Contact your child’s science teacher or Ms West if you have any concerns or queries</a:t>
            </a:r>
          </a:p>
          <a:p>
            <a:pPr eaLnBrk="1" hangingPunct="1"/>
            <a:endParaRPr lang="en-GB" b="1" smtClean="0">
              <a:latin typeface="Comic Sans MS" pitchFamily="66"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375</Words>
  <Application>Microsoft Office PowerPoint</Application>
  <PresentationFormat>On-screen Show (4:3)</PresentationFormat>
  <Paragraphs>55</Paragraphs>
  <Slides>6</Slides>
  <Notes>4</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What Science qualifications could your child be studying?</vt:lpstr>
      <vt:lpstr>Slide 3</vt:lpstr>
      <vt:lpstr>Additional Science GCSE?</vt:lpstr>
      <vt:lpstr>What else do we do?</vt:lpstr>
      <vt:lpstr>What can you do?</vt:lpstr>
    </vt:vector>
  </TitlesOfParts>
  <Company>Heywood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 1</dc:creator>
  <cp:lastModifiedBy>User 1</cp:lastModifiedBy>
  <cp:revision>4</cp:revision>
  <dcterms:created xsi:type="dcterms:W3CDTF">2013-09-25T14:10:58Z</dcterms:created>
  <dcterms:modified xsi:type="dcterms:W3CDTF">2013-09-25T14:20:15Z</dcterms:modified>
</cp:coreProperties>
</file>