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C8FF92-31BA-483F-9F08-2AD607F9C7B3}" type="datetimeFigureOut">
              <a:rPr lang="en-GB" smtClean="0"/>
              <a:pPr/>
              <a:t>25/09/2013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D53A69-7D6E-4510-89CD-1F3FFCBA71AE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FFB2A79-2154-4DAE-85B5-69A3C665594A}" type="slidenum">
              <a:rPr lang="en-GB" smtClean="0"/>
              <a:pPr/>
              <a:t>2</a:t>
            </a:fld>
            <a:endParaRPr lang="en-GB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BA9DE84-DA21-4DFB-B776-D8292F5EA505}" type="slidenum">
              <a:rPr lang="en-GB" smtClean="0"/>
              <a:pPr/>
              <a:t>4</a:t>
            </a:fld>
            <a:endParaRPr lang="en-GB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13AF582-9032-417B-9B05-1D61CD9238F2}" type="slidenum">
              <a:rPr lang="en-GB" smtClean="0"/>
              <a:pPr/>
              <a:t>6</a:t>
            </a:fld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37B02-0927-45EC-BB81-ECCA7AB67467}" type="datetimeFigureOut">
              <a:rPr lang="en-GB" smtClean="0"/>
              <a:pPr/>
              <a:t>25/09/2013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B9A96-C2D6-436F-A183-84470EF9D73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37B02-0927-45EC-BB81-ECCA7AB67467}" type="datetimeFigureOut">
              <a:rPr lang="en-GB" smtClean="0"/>
              <a:pPr/>
              <a:t>25/09/2013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B9A96-C2D6-436F-A183-84470EF9D73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37B02-0927-45EC-BB81-ECCA7AB67467}" type="datetimeFigureOut">
              <a:rPr lang="en-GB" smtClean="0"/>
              <a:pPr/>
              <a:t>25/09/2013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B9A96-C2D6-436F-A183-84470EF9D73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31A4D9-93FD-48D7-A47D-6E6438EF825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37B02-0927-45EC-BB81-ECCA7AB67467}" type="datetimeFigureOut">
              <a:rPr lang="en-GB" smtClean="0"/>
              <a:pPr/>
              <a:t>25/09/2013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B9A96-C2D6-436F-A183-84470EF9D73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37B02-0927-45EC-BB81-ECCA7AB67467}" type="datetimeFigureOut">
              <a:rPr lang="en-GB" smtClean="0"/>
              <a:pPr/>
              <a:t>25/09/2013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B9A96-C2D6-436F-A183-84470EF9D73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37B02-0927-45EC-BB81-ECCA7AB67467}" type="datetimeFigureOut">
              <a:rPr lang="en-GB" smtClean="0"/>
              <a:pPr/>
              <a:t>25/09/2013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B9A96-C2D6-436F-A183-84470EF9D73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37B02-0927-45EC-BB81-ECCA7AB67467}" type="datetimeFigureOut">
              <a:rPr lang="en-GB" smtClean="0"/>
              <a:pPr/>
              <a:t>25/09/2013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B9A96-C2D6-436F-A183-84470EF9D73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37B02-0927-45EC-BB81-ECCA7AB67467}" type="datetimeFigureOut">
              <a:rPr lang="en-GB" smtClean="0"/>
              <a:pPr/>
              <a:t>25/09/2013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B9A96-C2D6-436F-A183-84470EF9D73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37B02-0927-45EC-BB81-ECCA7AB67467}" type="datetimeFigureOut">
              <a:rPr lang="en-GB" smtClean="0"/>
              <a:pPr/>
              <a:t>25/09/2013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B9A96-C2D6-436F-A183-84470EF9D73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37B02-0927-45EC-BB81-ECCA7AB67467}" type="datetimeFigureOut">
              <a:rPr lang="en-GB" smtClean="0"/>
              <a:pPr/>
              <a:t>25/09/2013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B9A96-C2D6-436F-A183-84470EF9D73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37B02-0927-45EC-BB81-ECCA7AB67467}" type="datetimeFigureOut">
              <a:rPr lang="en-GB" smtClean="0"/>
              <a:pPr/>
              <a:t>25/09/2013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B9A96-C2D6-436F-A183-84470EF9D73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137B02-0927-45EC-BB81-ECCA7AB67467}" type="datetimeFigureOut">
              <a:rPr lang="en-GB" smtClean="0"/>
              <a:pPr/>
              <a:t>25/09/2013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DB9A96-C2D6-436F-A183-84470EF9D731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7" descr="School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19872" y="4653136"/>
            <a:ext cx="2057400" cy="18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4" name="Picture 2" descr="MCj0434719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2209800" y="6553200"/>
            <a:ext cx="22860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4" name="Rectangle 6"/>
          <p:cNvSpPr>
            <a:spLocks noChangeArrowheads="1"/>
          </p:cNvSpPr>
          <p:nvPr/>
        </p:nvSpPr>
        <p:spPr bwMode="auto">
          <a:xfrm>
            <a:off x="755576" y="836712"/>
            <a:ext cx="80010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GB" sz="7200" b="1" dirty="0">
                <a:solidFill>
                  <a:schemeClr val="tx2"/>
                </a:solidFill>
                <a:latin typeface="Comic Sans MS" pitchFamily="66" charset="0"/>
              </a:rPr>
              <a:t>GCSE Science </a:t>
            </a:r>
            <a:r>
              <a:rPr lang="en-GB" sz="7200" b="1">
                <a:solidFill>
                  <a:schemeClr val="tx2"/>
                </a:solidFill>
                <a:latin typeface="Comic Sans MS" pitchFamily="66" charset="0"/>
              </a:rPr>
              <a:t>Assessment</a:t>
            </a:r>
            <a:r>
              <a:rPr lang="en-GB" sz="4400">
                <a:solidFill>
                  <a:schemeClr val="tx2"/>
                </a:solidFill>
              </a:rPr>
              <a:t> </a:t>
            </a:r>
            <a:r>
              <a:rPr lang="en-GB" sz="4400" smtClean="0">
                <a:solidFill>
                  <a:schemeClr val="tx2"/>
                </a:solidFill>
              </a:rPr>
              <a:t>-</a:t>
            </a:r>
            <a:endParaRPr lang="en-GB" sz="4400" dirty="0" smtClean="0">
              <a:solidFill>
                <a:schemeClr val="tx2"/>
              </a:solidFill>
            </a:endParaRPr>
          </a:p>
          <a:p>
            <a:r>
              <a:rPr lang="en-GB" sz="4400" dirty="0" smtClean="0">
                <a:solidFill>
                  <a:schemeClr val="tx2"/>
                </a:solidFill>
                <a:latin typeface="Comic Sans MS" pitchFamily="66" charset="0"/>
              </a:rPr>
              <a:t>Triple or 3 separate Sciences</a:t>
            </a:r>
            <a:endParaRPr lang="en-GB" sz="4400" dirty="0" smtClean="0">
              <a:solidFill>
                <a:schemeClr val="tx2"/>
              </a:solidFill>
              <a:latin typeface="Comic Sans MS" pitchFamily="66" charset="0"/>
            </a:endParaRPr>
          </a:p>
          <a:p>
            <a:endParaRPr lang="en-GB" sz="4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1667 -0.12211 L 1.18334 -1.1877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3" y="-5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GB" sz="4000" b="1" smtClean="0">
                <a:latin typeface="Comic Sans MS" pitchFamily="66" charset="0"/>
              </a:rPr>
              <a:t>What Science qualifications could your child be studying?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57400"/>
            <a:ext cx="8229600" cy="4525963"/>
          </a:xfrm>
        </p:spPr>
        <p:txBody>
          <a:bodyPr/>
          <a:lstStyle/>
          <a:p>
            <a:pPr eaLnBrk="1" hangingPunct="1"/>
            <a:r>
              <a:rPr lang="en-GB" b="1" smtClean="0">
                <a:latin typeface="Comic Sans MS" pitchFamily="66" charset="0"/>
              </a:rPr>
              <a:t>2 separate GCSE’s – core and additional (dual award)</a:t>
            </a:r>
          </a:p>
          <a:p>
            <a:pPr eaLnBrk="1" hangingPunct="1">
              <a:buFontTx/>
              <a:buNone/>
            </a:pPr>
            <a:r>
              <a:rPr lang="en-GB" b="1" smtClean="0">
                <a:latin typeface="Comic Sans MS" pitchFamily="66" charset="0"/>
              </a:rPr>
              <a:t>Or</a:t>
            </a:r>
          </a:p>
          <a:p>
            <a:pPr eaLnBrk="1" hangingPunct="1"/>
            <a:r>
              <a:rPr lang="en-GB" b="1" smtClean="0">
                <a:latin typeface="Comic Sans MS" pitchFamily="66" charset="0"/>
              </a:rPr>
              <a:t>2 separate BTEC 1</a:t>
            </a:r>
            <a:r>
              <a:rPr lang="en-GB" b="1" baseline="30000" smtClean="0">
                <a:latin typeface="Comic Sans MS" pitchFamily="66" charset="0"/>
              </a:rPr>
              <a:t>st</a:t>
            </a:r>
            <a:r>
              <a:rPr lang="en-GB" b="1" smtClean="0">
                <a:latin typeface="Comic Sans MS" pitchFamily="66" charset="0"/>
              </a:rPr>
              <a:t> –Applied Science  &amp; Principles of Science</a:t>
            </a:r>
          </a:p>
          <a:p>
            <a:pPr eaLnBrk="1" hangingPunct="1">
              <a:buFontTx/>
              <a:buNone/>
            </a:pPr>
            <a:r>
              <a:rPr lang="en-GB" b="1" smtClean="0">
                <a:latin typeface="Comic Sans MS" pitchFamily="66" charset="0"/>
              </a:rPr>
              <a:t>Or</a:t>
            </a:r>
          </a:p>
          <a:p>
            <a:pPr eaLnBrk="1" hangingPunct="1"/>
            <a:r>
              <a:rPr lang="en-GB" b="1" smtClean="0">
                <a:latin typeface="Comic Sans MS" pitchFamily="66" charset="0"/>
              </a:rPr>
              <a:t>3 separate Science GCSEs-Biology, Chemistry and Physics</a:t>
            </a:r>
          </a:p>
          <a:p>
            <a:pPr eaLnBrk="1" hangingPunct="1"/>
            <a:endParaRPr lang="en-GB" b="1" smtClean="0">
              <a:latin typeface="Comic Sans MS" pitchFamily="66" charset="0"/>
            </a:endParaRPr>
          </a:p>
          <a:p>
            <a:pPr eaLnBrk="1" hangingPunct="1"/>
            <a:endParaRPr lang="en-GB" b="1" smtClean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8" name="Picture 4" descr="MCj0296365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272090">
            <a:off x="8305800" y="6938963"/>
            <a:ext cx="962025" cy="220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49" name="Text Box 5"/>
          <p:cNvSpPr txBox="1">
            <a:spLocks noChangeArrowheads="1"/>
          </p:cNvSpPr>
          <p:nvPr/>
        </p:nvSpPr>
        <p:spPr bwMode="auto">
          <a:xfrm>
            <a:off x="0" y="1524000"/>
            <a:ext cx="8170863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buFontTx/>
              <a:buChar char="•"/>
            </a:pPr>
            <a:r>
              <a:rPr lang="en-GB" sz="3600" b="1">
                <a:latin typeface="Comic Sans MS" pitchFamily="66" charset="0"/>
              </a:rPr>
              <a:t> Three separate GCSEs – Physics, </a:t>
            </a:r>
          </a:p>
          <a:p>
            <a:pPr algn="l"/>
            <a:r>
              <a:rPr lang="en-GB" sz="3600" b="1">
                <a:latin typeface="Comic Sans MS" pitchFamily="66" charset="0"/>
              </a:rPr>
              <a:t>  Chemistry and Biology.</a:t>
            </a:r>
          </a:p>
        </p:txBody>
      </p:sp>
      <p:sp>
        <p:nvSpPr>
          <p:cNvPr id="31750" name="Text Box 6"/>
          <p:cNvSpPr txBox="1">
            <a:spLocks noChangeArrowheads="1"/>
          </p:cNvSpPr>
          <p:nvPr/>
        </p:nvSpPr>
        <p:spPr bwMode="auto">
          <a:xfrm>
            <a:off x="0" y="2819400"/>
            <a:ext cx="768667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buFontTx/>
              <a:buChar char="•"/>
            </a:pPr>
            <a:r>
              <a:rPr lang="en-GB" sz="3600" b="1">
                <a:latin typeface="Comic Sans MS" pitchFamily="66" charset="0"/>
              </a:rPr>
              <a:t>1/3</a:t>
            </a:r>
            <a:r>
              <a:rPr lang="en-GB" sz="3600" b="1" baseline="30000">
                <a:latin typeface="Comic Sans MS" pitchFamily="66" charset="0"/>
              </a:rPr>
              <a:t>rd</a:t>
            </a:r>
            <a:r>
              <a:rPr lang="en-GB" sz="3600" b="1">
                <a:latin typeface="Comic Sans MS" pitchFamily="66" charset="0"/>
              </a:rPr>
              <a:t> of assessment from Core </a:t>
            </a:r>
          </a:p>
          <a:p>
            <a:pPr algn="l"/>
            <a:r>
              <a:rPr lang="en-GB" sz="3600" b="1">
                <a:latin typeface="Comic Sans MS" pitchFamily="66" charset="0"/>
              </a:rPr>
              <a:t>  Science ( </a:t>
            </a:r>
            <a:r>
              <a:rPr lang="en-GB" sz="3600" b="1">
                <a:solidFill>
                  <a:srgbClr val="FF0000"/>
                </a:solidFill>
                <a:latin typeface="Comic Sans MS" pitchFamily="66" charset="0"/>
              </a:rPr>
              <a:t>yr10 study</a:t>
            </a:r>
            <a:r>
              <a:rPr lang="en-GB" sz="3600" b="1">
                <a:latin typeface="Comic Sans MS" pitchFamily="66" charset="0"/>
              </a:rPr>
              <a:t>)</a:t>
            </a:r>
          </a:p>
        </p:txBody>
      </p:sp>
      <p:sp>
        <p:nvSpPr>
          <p:cNvPr id="31751" name="Text Box 7"/>
          <p:cNvSpPr txBox="1">
            <a:spLocks noChangeArrowheads="1"/>
          </p:cNvSpPr>
          <p:nvPr/>
        </p:nvSpPr>
        <p:spPr bwMode="auto">
          <a:xfrm>
            <a:off x="0" y="3962400"/>
            <a:ext cx="821372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buFontTx/>
              <a:buChar char="•"/>
            </a:pPr>
            <a:r>
              <a:rPr lang="en-GB" sz="3600" b="1">
                <a:latin typeface="Comic Sans MS" pitchFamily="66" charset="0"/>
              </a:rPr>
              <a:t>1/3</a:t>
            </a:r>
            <a:r>
              <a:rPr lang="en-GB" sz="3600" b="1" baseline="30000">
                <a:latin typeface="Comic Sans MS" pitchFamily="66" charset="0"/>
              </a:rPr>
              <a:t>rd</a:t>
            </a:r>
            <a:r>
              <a:rPr lang="en-GB" sz="3600" b="1">
                <a:latin typeface="Comic Sans MS" pitchFamily="66" charset="0"/>
              </a:rPr>
              <a:t> of assessment from </a:t>
            </a:r>
          </a:p>
          <a:p>
            <a:pPr algn="l"/>
            <a:r>
              <a:rPr lang="en-GB" sz="3600" b="1">
                <a:latin typeface="Comic Sans MS" pitchFamily="66" charset="0"/>
              </a:rPr>
              <a:t>  Additional Science ( </a:t>
            </a:r>
            <a:r>
              <a:rPr lang="en-GB" sz="3600" b="1">
                <a:solidFill>
                  <a:srgbClr val="FFC000"/>
                </a:solidFill>
                <a:latin typeface="Comic Sans MS" pitchFamily="66" charset="0"/>
              </a:rPr>
              <a:t>yr 11 study</a:t>
            </a:r>
            <a:r>
              <a:rPr lang="en-GB" sz="3600" b="1">
                <a:latin typeface="Comic Sans MS" pitchFamily="66" charset="0"/>
              </a:rPr>
              <a:t>)</a:t>
            </a:r>
          </a:p>
        </p:txBody>
      </p:sp>
      <p:sp>
        <p:nvSpPr>
          <p:cNvPr id="31752" name="Text Box 8"/>
          <p:cNvSpPr txBox="1">
            <a:spLocks noChangeArrowheads="1"/>
          </p:cNvSpPr>
          <p:nvPr/>
        </p:nvSpPr>
        <p:spPr bwMode="auto">
          <a:xfrm>
            <a:off x="0" y="5105400"/>
            <a:ext cx="853757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buFontTx/>
              <a:buChar char="•"/>
            </a:pPr>
            <a:r>
              <a:rPr lang="en-GB" sz="3600" b="1">
                <a:latin typeface="Comic Sans MS" pitchFamily="66" charset="0"/>
              </a:rPr>
              <a:t>1/ 3rdof assessment from </a:t>
            </a:r>
          </a:p>
          <a:p>
            <a:pPr algn="l"/>
            <a:r>
              <a:rPr lang="en-GB" sz="3600" b="1">
                <a:latin typeface="Comic Sans MS" pitchFamily="66" charset="0"/>
              </a:rPr>
              <a:t>  Triple Science option (</a:t>
            </a:r>
            <a:r>
              <a:rPr lang="en-GB" sz="3600" b="1">
                <a:solidFill>
                  <a:srgbClr val="92D050"/>
                </a:solidFill>
                <a:latin typeface="Comic Sans MS" pitchFamily="66" charset="0"/>
              </a:rPr>
              <a:t>yr 10 &amp; 11 </a:t>
            </a:r>
            <a:r>
              <a:rPr lang="en-GB" sz="3600" b="1">
                <a:latin typeface="Comic Sans MS" pitchFamily="66" charset="0"/>
              </a:rPr>
              <a:t>)</a:t>
            </a:r>
          </a:p>
        </p:txBody>
      </p:sp>
      <p:sp>
        <p:nvSpPr>
          <p:cNvPr id="10" name="Text Box 3"/>
          <p:cNvSpPr>
            <a:spLocks noGrp="1" noChangeArrowheads="1"/>
          </p:cNvSpPr>
          <p:nvPr>
            <p:ph type="title"/>
          </p:nvPr>
        </p:nvSpPr>
        <p:spPr>
          <a:xfrm>
            <a:off x="1316038" y="338138"/>
            <a:ext cx="6511925" cy="1016000"/>
          </a:xfrm>
          <a:noFill/>
        </p:spPr>
        <p:txBody>
          <a:bodyPr wrap="none">
            <a:spAutoFit/>
          </a:bodyPr>
          <a:lstStyle/>
          <a:p>
            <a:r>
              <a:rPr lang="en-GB" b="1" u="sng" smtClean="0">
                <a:latin typeface="Comic Sans MS" pitchFamily="66" charset="0"/>
              </a:rPr>
              <a:t>Triple Science GCSEs</a:t>
            </a:r>
            <a:r>
              <a:rPr lang="en-GB" sz="6000" b="1" u="sng" smtClean="0">
                <a:latin typeface="Comic Sans MS" pitchFamily="66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61 -0.06059 L -0.00261 -1.2157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17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78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/>
      <p:bldP spid="31750" grpId="0"/>
      <p:bldP spid="31751" grpId="0"/>
      <p:bldP spid="31752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8" name="Picture 4" descr="MCj0296365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272090">
            <a:off x="8305800" y="6938963"/>
            <a:ext cx="962025" cy="220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49" name="Text Box 5"/>
          <p:cNvSpPr txBox="1">
            <a:spLocks noChangeArrowheads="1"/>
          </p:cNvSpPr>
          <p:nvPr/>
        </p:nvSpPr>
        <p:spPr bwMode="auto">
          <a:xfrm>
            <a:off x="0" y="1524000"/>
            <a:ext cx="56594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buFontTx/>
              <a:buChar char="•"/>
            </a:pPr>
            <a:r>
              <a:rPr lang="en-GB" sz="3600" b="1">
                <a:latin typeface="Comic Sans MS" pitchFamily="66" charset="0"/>
              </a:rPr>
              <a:t> Assessment </a:t>
            </a:r>
            <a:r>
              <a:rPr lang="en-GB" sz="3600" b="1" i="1">
                <a:latin typeface="Comic Sans MS" pitchFamily="66" charset="0"/>
              </a:rPr>
              <a:t>all</a:t>
            </a:r>
            <a:r>
              <a:rPr lang="en-GB" sz="3600" b="1">
                <a:latin typeface="Comic Sans MS" pitchFamily="66" charset="0"/>
              </a:rPr>
              <a:t> in yr11</a:t>
            </a:r>
          </a:p>
        </p:txBody>
      </p:sp>
      <p:sp>
        <p:nvSpPr>
          <p:cNvPr id="10" name="Text Box 3"/>
          <p:cNvSpPr>
            <a:spLocks noGrp="1" noChangeArrowheads="1"/>
          </p:cNvSpPr>
          <p:nvPr>
            <p:ph type="title"/>
          </p:nvPr>
        </p:nvSpPr>
        <p:spPr>
          <a:xfrm>
            <a:off x="1316038" y="338138"/>
            <a:ext cx="6511925" cy="1016000"/>
          </a:xfrm>
          <a:noFill/>
        </p:spPr>
        <p:txBody>
          <a:bodyPr wrap="none">
            <a:spAutoFit/>
          </a:bodyPr>
          <a:lstStyle/>
          <a:p>
            <a:r>
              <a:rPr lang="en-GB" b="1" u="sng" smtClean="0">
                <a:latin typeface="Comic Sans MS" pitchFamily="66" charset="0"/>
              </a:rPr>
              <a:t>Triple Science GCSEs</a:t>
            </a:r>
            <a:r>
              <a:rPr lang="en-GB" sz="6000" b="1" u="sng" smtClean="0">
                <a:latin typeface="Comic Sans MS" pitchFamily="66" charset="0"/>
              </a:rPr>
              <a:t>?</a:t>
            </a:r>
          </a:p>
        </p:txBody>
      </p: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457200" y="2590800"/>
            <a:ext cx="8382000" cy="2308225"/>
            <a:chOff x="228600" y="4343400"/>
            <a:chExt cx="8382000" cy="2308324"/>
          </a:xfrm>
        </p:grpSpPr>
        <p:sp>
          <p:nvSpPr>
            <p:cNvPr id="13318" name="Text Box 80"/>
            <p:cNvSpPr txBox="1">
              <a:spLocks noChangeArrowheads="1"/>
            </p:cNvSpPr>
            <p:nvPr/>
          </p:nvSpPr>
          <p:spPr bwMode="auto">
            <a:xfrm>
              <a:off x="228600" y="4343400"/>
              <a:ext cx="1524000" cy="2308324"/>
            </a:xfrm>
            <a:prstGeom prst="rect">
              <a:avLst/>
            </a:prstGeom>
            <a:solidFill>
              <a:srgbClr val="FF3300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2400" b="1">
                  <a:latin typeface="Comic Sans MS" pitchFamily="66" charset="0"/>
                </a:rPr>
                <a:t>B1,2,3</a:t>
              </a:r>
            </a:p>
            <a:p>
              <a:pPr>
                <a:spcBef>
                  <a:spcPct val="50000"/>
                </a:spcBef>
              </a:pPr>
              <a:r>
                <a:rPr lang="en-GB" sz="2400" b="1" i="1">
                  <a:latin typeface="Comic Sans MS" pitchFamily="66" charset="0"/>
                </a:rPr>
                <a:t>3x1</a:t>
              </a:r>
              <a:r>
                <a:rPr lang="en-GB" sz="2400" b="1">
                  <a:latin typeface="Comic Sans MS" pitchFamily="66" charset="0"/>
                </a:rPr>
                <a:t> hour written exam</a:t>
              </a:r>
            </a:p>
            <a:p>
              <a:pPr>
                <a:spcBef>
                  <a:spcPct val="50000"/>
                </a:spcBef>
              </a:pPr>
              <a:endParaRPr lang="en-GB" sz="2400" b="1">
                <a:latin typeface="Comic Sans MS" pitchFamily="66" charset="0"/>
              </a:endParaRPr>
            </a:p>
          </p:txBody>
        </p:sp>
        <p:sp>
          <p:nvSpPr>
            <p:cNvPr id="13319" name="AutoShape 81"/>
            <p:cNvSpPr>
              <a:spLocks noChangeArrowheads="1"/>
            </p:cNvSpPr>
            <p:nvPr/>
          </p:nvSpPr>
          <p:spPr bwMode="auto">
            <a:xfrm>
              <a:off x="1981200" y="5105400"/>
              <a:ext cx="381000" cy="381000"/>
            </a:xfrm>
            <a:prstGeom prst="plus">
              <a:avLst>
                <a:gd name="adj" fmla="val 25000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20" name="Text Box 82"/>
            <p:cNvSpPr txBox="1">
              <a:spLocks noChangeArrowheads="1"/>
            </p:cNvSpPr>
            <p:nvPr/>
          </p:nvSpPr>
          <p:spPr bwMode="auto">
            <a:xfrm>
              <a:off x="2590800" y="4343400"/>
              <a:ext cx="1600200" cy="2308324"/>
            </a:xfrm>
            <a:prstGeom prst="rect">
              <a:avLst/>
            </a:prstGeom>
            <a:solidFill>
              <a:srgbClr val="66FF33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2400" b="1">
                  <a:latin typeface="Comic Sans MS" pitchFamily="66" charset="0"/>
                </a:rPr>
                <a:t>C1,2,3</a:t>
              </a:r>
            </a:p>
            <a:p>
              <a:pPr>
                <a:spcBef>
                  <a:spcPct val="50000"/>
                </a:spcBef>
              </a:pPr>
              <a:r>
                <a:rPr lang="en-GB" sz="2400" b="1" i="1">
                  <a:latin typeface="Comic Sans MS" pitchFamily="66" charset="0"/>
                </a:rPr>
                <a:t>3x1</a:t>
              </a:r>
              <a:r>
                <a:rPr lang="en-GB" sz="2400" b="1">
                  <a:latin typeface="Comic Sans MS" pitchFamily="66" charset="0"/>
                </a:rPr>
                <a:t> hour written exam</a:t>
              </a:r>
            </a:p>
            <a:p>
              <a:pPr>
                <a:spcBef>
                  <a:spcPct val="50000"/>
                </a:spcBef>
              </a:pPr>
              <a:endParaRPr lang="en-GB" sz="2400" b="1">
                <a:latin typeface="Comic Sans MS" pitchFamily="66" charset="0"/>
              </a:endParaRPr>
            </a:p>
          </p:txBody>
        </p:sp>
        <p:sp>
          <p:nvSpPr>
            <p:cNvPr id="13321" name="AutoShape 83"/>
            <p:cNvSpPr>
              <a:spLocks noChangeArrowheads="1"/>
            </p:cNvSpPr>
            <p:nvPr/>
          </p:nvSpPr>
          <p:spPr bwMode="auto">
            <a:xfrm>
              <a:off x="4343400" y="5105400"/>
              <a:ext cx="381000" cy="381000"/>
            </a:xfrm>
            <a:prstGeom prst="plus">
              <a:avLst>
                <a:gd name="adj" fmla="val 25000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22" name="Text Box 84"/>
            <p:cNvSpPr txBox="1">
              <a:spLocks noChangeArrowheads="1"/>
            </p:cNvSpPr>
            <p:nvPr/>
          </p:nvSpPr>
          <p:spPr bwMode="auto">
            <a:xfrm>
              <a:off x="4953000" y="4343400"/>
              <a:ext cx="1600200" cy="175432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2400" b="1">
                  <a:solidFill>
                    <a:schemeClr val="bg1"/>
                  </a:solidFill>
                  <a:latin typeface="Comic Sans MS" pitchFamily="66" charset="0"/>
                </a:rPr>
                <a:t>P1,2,3</a:t>
              </a:r>
            </a:p>
            <a:p>
              <a:pPr>
                <a:spcBef>
                  <a:spcPct val="50000"/>
                </a:spcBef>
              </a:pPr>
              <a:r>
                <a:rPr lang="en-GB" sz="2400" b="1" i="1">
                  <a:solidFill>
                    <a:schemeClr val="bg1"/>
                  </a:solidFill>
                  <a:latin typeface="Comic Sans MS" pitchFamily="66" charset="0"/>
                </a:rPr>
                <a:t>3x1</a:t>
              </a:r>
              <a:r>
                <a:rPr lang="en-GB" sz="2400" b="1">
                  <a:solidFill>
                    <a:schemeClr val="bg1"/>
                  </a:solidFill>
                  <a:latin typeface="Comic Sans MS" pitchFamily="66" charset="0"/>
                </a:rPr>
                <a:t> hour written exam</a:t>
              </a:r>
            </a:p>
          </p:txBody>
        </p:sp>
        <p:sp>
          <p:nvSpPr>
            <p:cNvPr id="13323" name="AutoShape 87"/>
            <p:cNvSpPr>
              <a:spLocks noChangeArrowheads="1"/>
            </p:cNvSpPr>
            <p:nvPr/>
          </p:nvSpPr>
          <p:spPr bwMode="auto">
            <a:xfrm>
              <a:off x="6705600" y="5029200"/>
              <a:ext cx="381000" cy="381000"/>
            </a:xfrm>
            <a:prstGeom prst="plus">
              <a:avLst>
                <a:gd name="adj" fmla="val 25000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24" name="Text Box 88"/>
            <p:cNvSpPr txBox="1">
              <a:spLocks noChangeArrowheads="1"/>
            </p:cNvSpPr>
            <p:nvPr/>
          </p:nvSpPr>
          <p:spPr bwMode="auto">
            <a:xfrm>
              <a:off x="7239000" y="4724400"/>
              <a:ext cx="1371600" cy="830997"/>
            </a:xfrm>
            <a:prstGeom prst="rect">
              <a:avLst/>
            </a:prstGeom>
            <a:solidFill>
              <a:srgbClr val="FFCC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2400" b="1">
                  <a:latin typeface="Comic Sans MS" pitchFamily="66" charset="0"/>
                </a:rPr>
                <a:t>3 x CAU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61 -0.06059 L -0.00261 -1.2157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17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78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u="sng" smtClean="0">
                <a:latin typeface="Comic Sans MS" pitchFamily="66" charset="0"/>
              </a:rPr>
              <a:t>What else do we do?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447800"/>
            <a:ext cx="8153400" cy="4953000"/>
          </a:xfrm>
        </p:spPr>
        <p:txBody>
          <a:bodyPr/>
          <a:lstStyle/>
          <a:p>
            <a:pPr eaLnBrk="1" hangingPunct="1"/>
            <a:r>
              <a:rPr lang="en-GB" b="1" smtClean="0">
                <a:latin typeface="Comic Sans MS" pitchFamily="66" charset="0"/>
              </a:rPr>
              <a:t>After school revision/booster sessions lessons available to all pupils during the year and prior to external exams.</a:t>
            </a:r>
          </a:p>
          <a:p>
            <a:pPr eaLnBrk="1" hangingPunct="1"/>
            <a:r>
              <a:rPr lang="en-GB" b="1" smtClean="0">
                <a:latin typeface="Comic Sans MS" pitchFamily="66" charset="0"/>
              </a:rPr>
              <a:t>For GCSE pupils do 2 ’mocks’ per unit, enabling us and you to see how pupils are progressing</a:t>
            </a:r>
          </a:p>
          <a:p>
            <a:pPr eaLnBrk="1" hangingPunct="1"/>
            <a:r>
              <a:rPr lang="en-GB" b="1" smtClean="0">
                <a:latin typeface="Comic Sans MS" pitchFamily="66" charset="0"/>
              </a:rPr>
              <a:t>Homeworks are mostly  exam style questions and graded to GCSE standards.</a:t>
            </a:r>
          </a:p>
          <a:p>
            <a:pPr eaLnBrk="1" hangingPunct="1">
              <a:buFont typeface="Wingdings" pitchFamily="2" charset="2"/>
              <a:buNone/>
            </a:pPr>
            <a:endParaRPr lang="en-GB" smtClean="0">
              <a:latin typeface="Comic Sans MS" pitchFamily="66" charset="0"/>
            </a:endParaRPr>
          </a:p>
          <a:p>
            <a:pPr eaLnBrk="1" hangingPunct="1"/>
            <a:endParaRPr lang="en-GB" smtClean="0">
              <a:latin typeface="Comic Sans MS" pitchFamily="66" charset="0"/>
            </a:endParaRPr>
          </a:p>
        </p:txBody>
      </p:sp>
      <p:pic>
        <p:nvPicPr>
          <p:cNvPr id="15364" name="Picture 4" descr="MCj0296365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272090">
            <a:off x="8305800" y="6938963"/>
            <a:ext cx="962025" cy="220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What can you do?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8001000" cy="48006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GB" b="1" smtClean="0">
                <a:latin typeface="Comic Sans MS" pitchFamily="66" charset="0"/>
              </a:rPr>
              <a:t>Ensure your child is taking all steps to revise and review their learning- regularly/weekly </a:t>
            </a:r>
            <a:r>
              <a:rPr lang="en-GB" sz="2800" b="1" smtClean="0">
                <a:solidFill>
                  <a:srgbClr val="92D050"/>
                </a:solidFill>
                <a:latin typeface="Comic Sans MS" pitchFamily="66" charset="0"/>
              </a:rPr>
              <a:t>( www.my-gcsescience.com)</a:t>
            </a:r>
          </a:p>
          <a:p>
            <a:pPr eaLnBrk="1" hangingPunct="1"/>
            <a:r>
              <a:rPr lang="en-GB" b="1" smtClean="0">
                <a:latin typeface="Comic Sans MS" pitchFamily="66" charset="0"/>
              </a:rPr>
              <a:t>Use your child’s G2B to monitor their performance in external and internal exams or BTEC assignments </a:t>
            </a:r>
          </a:p>
          <a:p>
            <a:pPr eaLnBrk="1" hangingPunct="1"/>
            <a:r>
              <a:rPr lang="en-GB" b="1" smtClean="0">
                <a:latin typeface="Comic Sans MS" pitchFamily="66" charset="0"/>
              </a:rPr>
              <a:t>Contact your child’s science teacher or Ms West if you have any concerns or queries</a:t>
            </a:r>
          </a:p>
          <a:p>
            <a:pPr eaLnBrk="1" hangingPunct="1"/>
            <a:endParaRPr lang="en-GB" b="1" smtClean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243</Words>
  <Application>Microsoft Office PowerPoint</Application>
  <PresentationFormat>On-screen Show (4:3)</PresentationFormat>
  <Paragraphs>37</Paragraphs>
  <Slides>6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What Science qualifications could your child be studying?</vt:lpstr>
      <vt:lpstr>Triple Science GCSEs?</vt:lpstr>
      <vt:lpstr>Triple Science GCSEs?</vt:lpstr>
      <vt:lpstr>What else do we do?</vt:lpstr>
      <vt:lpstr>What can you do?</vt:lpstr>
    </vt:vector>
  </TitlesOfParts>
  <Company>Heywood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 1</dc:creator>
  <cp:lastModifiedBy>User 1</cp:lastModifiedBy>
  <cp:revision>2</cp:revision>
  <dcterms:created xsi:type="dcterms:W3CDTF">2013-09-25T14:10:58Z</dcterms:created>
  <dcterms:modified xsi:type="dcterms:W3CDTF">2013-09-25T14:19:02Z</dcterms:modified>
</cp:coreProperties>
</file>