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63" r:id="rId4"/>
    <p:sldId id="264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C8FF92-31BA-483F-9F08-2AD607F9C7B3}" type="datetimeFigureOut">
              <a:rPr lang="en-GB" smtClean="0"/>
              <a:t>25/09/2013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D53A69-7D6E-4510-89CD-1F3FFCBA71A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FB2A79-2154-4DAE-85B5-69A3C665594A}" type="slidenum">
              <a:rPr lang="en-GB" smtClean="0"/>
              <a:pPr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smtClean="0"/>
              <a:t>The 1 hour exams can be taken in November, March and or June. Unlike the GCSE resists are permissible. Each award is graded as pass, merit or disctinction- equivalent to a GCSE at grade C, B or A respectively and this is determined by the level all the individual assignments met  when the pupil completed them. There are 3-5 assignments per unit.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136462-7737-48F1-AF37-E848124E6527}" type="slidenum">
              <a:rPr lang="en-GB" smtClean="0"/>
              <a:pPr/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3AF582-9032-417B-9B05-1D61CD9238F2}" type="slidenum">
              <a:rPr lang="en-GB" smtClean="0"/>
              <a:pPr/>
              <a:t>6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7B02-0927-45EC-BB81-ECCA7AB67467}" type="datetimeFigureOut">
              <a:rPr lang="en-GB" smtClean="0"/>
              <a:t>25/09/2013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9A96-C2D6-436F-A183-84470EF9D7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7B02-0927-45EC-BB81-ECCA7AB67467}" type="datetimeFigureOut">
              <a:rPr lang="en-GB" smtClean="0"/>
              <a:t>25/09/2013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9A96-C2D6-436F-A183-84470EF9D7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7B02-0927-45EC-BB81-ECCA7AB67467}" type="datetimeFigureOut">
              <a:rPr lang="en-GB" smtClean="0"/>
              <a:t>25/09/2013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9A96-C2D6-436F-A183-84470EF9D7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1A4D9-93FD-48D7-A47D-6E6438EF82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7B02-0927-45EC-BB81-ECCA7AB67467}" type="datetimeFigureOut">
              <a:rPr lang="en-GB" smtClean="0"/>
              <a:t>25/09/2013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9A96-C2D6-436F-A183-84470EF9D7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7B02-0927-45EC-BB81-ECCA7AB67467}" type="datetimeFigureOut">
              <a:rPr lang="en-GB" smtClean="0"/>
              <a:t>25/09/2013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9A96-C2D6-436F-A183-84470EF9D7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7B02-0927-45EC-BB81-ECCA7AB67467}" type="datetimeFigureOut">
              <a:rPr lang="en-GB" smtClean="0"/>
              <a:t>25/09/2013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9A96-C2D6-436F-A183-84470EF9D7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7B02-0927-45EC-BB81-ECCA7AB67467}" type="datetimeFigureOut">
              <a:rPr lang="en-GB" smtClean="0"/>
              <a:t>25/09/2013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9A96-C2D6-436F-A183-84470EF9D7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7B02-0927-45EC-BB81-ECCA7AB67467}" type="datetimeFigureOut">
              <a:rPr lang="en-GB" smtClean="0"/>
              <a:t>25/09/2013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9A96-C2D6-436F-A183-84470EF9D7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7B02-0927-45EC-BB81-ECCA7AB67467}" type="datetimeFigureOut">
              <a:rPr lang="en-GB" smtClean="0"/>
              <a:t>25/09/2013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9A96-C2D6-436F-A183-84470EF9D7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7B02-0927-45EC-BB81-ECCA7AB67467}" type="datetimeFigureOut">
              <a:rPr lang="en-GB" smtClean="0"/>
              <a:t>25/09/2013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9A96-C2D6-436F-A183-84470EF9D7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7B02-0927-45EC-BB81-ECCA7AB67467}" type="datetimeFigureOut">
              <a:rPr lang="en-GB" smtClean="0"/>
              <a:t>25/09/2013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9A96-C2D6-436F-A183-84470EF9D7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37B02-0927-45EC-BB81-ECCA7AB67467}" type="datetimeFigureOut">
              <a:rPr lang="en-GB" smtClean="0"/>
              <a:t>25/09/2013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B9A96-C2D6-436F-A183-84470EF9D73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School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3861048"/>
            <a:ext cx="2057400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2" descr="MCj043471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209800" y="6553200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755576" y="620688"/>
            <a:ext cx="8001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GB" sz="7200" b="1" dirty="0">
                <a:solidFill>
                  <a:schemeClr val="tx2"/>
                </a:solidFill>
                <a:latin typeface="Comic Sans MS" pitchFamily="66" charset="0"/>
              </a:rPr>
              <a:t>GCSE Science </a:t>
            </a:r>
            <a:r>
              <a:rPr lang="en-GB" sz="7200" b="1">
                <a:solidFill>
                  <a:schemeClr val="tx2"/>
                </a:solidFill>
                <a:latin typeface="Comic Sans MS" pitchFamily="66" charset="0"/>
              </a:rPr>
              <a:t>Assessment</a:t>
            </a:r>
            <a:r>
              <a:rPr lang="en-GB" sz="4400">
                <a:solidFill>
                  <a:schemeClr val="tx2"/>
                </a:solidFill>
              </a:rPr>
              <a:t> </a:t>
            </a:r>
            <a:r>
              <a:rPr lang="en-GB" sz="4400" smtClean="0">
                <a:solidFill>
                  <a:schemeClr val="tx2"/>
                </a:solidFill>
              </a:rPr>
              <a:t>-</a:t>
            </a:r>
            <a:endParaRPr lang="en-GB" sz="4400" dirty="0">
              <a:solidFill>
                <a:schemeClr val="tx2"/>
              </a:solidFill>
            </a:endParaRPr>
          </a:p>
          <a:p>
            <a:r>
              <a:rPr lang="en-GB" sz="5400" dirty="0" smtClean="0">
                <a:solidFill>
                  <a:schemeClr val="tx2"/>
                </a:solidFill>
                <a:latin typeface="Comic Sans MS" pitchFamily="66" charset="0"/>
              </a:rPr>
              <a:t>BTEC</a:t>
            </a:r>
            <a:endParaRPr lang="en-GB" sz="5400" dirty="0">
              <a:solidFill>
                <a:schemeClr val="tx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667 -0.12211 L 1.18334 -1.187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3" y="-5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sz="4000" b="1" smtClean="0">
                <a:latin typeface="Comic Sans MS" pitchFamily="66" charset="0"/>
              </a:rPr>
              <a:t>What Science qualifications could your child be studying?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525963"/>
          </a:xfrm>
        </p:spPr>
        <p:txBody>
          <a:bodyPr/>
          <a:lstStyle/>
          <a:p>
            <a:pPr eaLnBrk="1" hangingPunct="1"/>
            <a:r>
              <a:rPr lang="en-GB" b="1" dirty="0" smtClean="0">
                <a:latin typeface="Comic Sans MS" pitchFamily="66" charset="0"/>
              </a:rPr>
              <a:t>2 separate GCSE’s – core and additional (dual award)</a:t>
            </a:r>
          </a:p>
          <a:p>
            <a:pPr eaLnBrk="1" hangingPunct="1">
              <a:buFontTx/>
              <a:buNone/>
            </a:pPr>
            <a:r>
              <a:rPr lang="en-GB" b="1" dirty="0" smtClean="0">
                <a:latin typeface="Comic Sans MS" pitchFamily="66" charset="0"/>
              </a:rPr>
              <a:t>Or</a:t>
            </a:r>
          </a:p>
          <a:p>
            <a:pPr eaLnBrk="1" hangingPunct="1"/>
            <a:r>
              <a:rPr lang="en-GB" b="1" dirty="0" smtClean="0">
                <a:latin typeface="Comic Sans MS" pitchFamily="66" charset="0"/>
              </a:rPr>
              <a:t>2 separate BTEC 1</a:t>
            </a:r>
            <a:r>
              <a:rPr lang="en-GB" b="1" baseline="30000" dirty="0" smtClean="0">
                <a:latin typeface="Comic Sans MS" pitchFamily="66" charset="0"/>
              </a:rPr>
              <a:t>st</a:t>
            </a:r>
            <a:r>
              <a:rPr lang="en-GB" b="1" dirty="0" smtClean="0">
                <a:latin typeface="Comic Sans MS" pitchFamily="66" charset="0"/>
              </a:rPr>
              <a:t> –Applied Science  &amp; Principles of Science</a:t>
            </a:r>
          </a:p>
          <a:p>
            <a:pPr eaLnBrk="1" hangingPunct="1">
              <a:buFontTx/>
              <a:buNone/>
            </a:pPr>
            <a:r>
              <a:rPr lang="en-GB" b="1" dirty="0" smtClean="0">
                <a:latin typeface="Comic Sans MS" pitchFamily="66" charset="0"/>
              </a:rPr>
              <a:t>Or</a:t>
            </a:r>
          </a:p>
          <a:p>
            <a:pPr eaLnBrk="1" hangingPunct="1"/>
            <a:r>
              <a:rPr lang="en-GB" b="1" dirty="0" smtClean="0">
                <a:latin typeface="Comic Sans MS" pitchFamily="66" charset="0"/>
              </a:rPr>
              <a:t>3 separate Science GCSEs-Biology, Chemistry and Physics</a:t>
            </a:r>
          </a:p>
          <a:p>
            <a:pPr eaLnBrk="1" hangingPunct="1"/>
            <a:endParaRPr lang="en-GB" b="1" dirty="0" smtClean="0">
              <a:latin typeface="Comic Sans MS" pitchFamily="66" charset="0"/>
            </a:endParaRPr>
          </a:p>
          <a:p>
            <a:pPr eaLnBrk="1" hangingPunct="1"/>
            <a:endParaRPr lang="en-GB" b="1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73"/>
          <p:cNvSpPr txBox="1">
            <a:spLocks noChangeArrowheads="1"/>
          </p:cNvSpPr>
          <p:nvPr/>
        </p:nvSpPr>
        <p:spPr bwMode="auto">
          <a:xfrm>
            <a:off x="457200" y="1524000"/>
            <a:ext cx="8001000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Tx/>
              <a:buChar char="•"/>
            </a:pPr>
            <a:endParaRPr lang="en-GB" sz="3600">
              <a:latin typeface="Comic Sans MS" pitchFamily="66" charset="0"/>
            </a:endParaRPr>
          </a:p>
          <a:p>
            <a:pPr algn="l">
              <a:buFont typeface="Arial" charset="0"/>
              <a:buChar char="•"/>
            </a:pPr>
            <a:r>
              <a:rPr lang="en-GB" sz="3600">
                <a:latin typeface="Comic Sans MS" pitchFamily="66" charset="0"/>
              </a:rPr>
              <a:t>Study and assessment in yr 10- </a:t>
            </a:r>
            <a:r>
              <a:rPr lang="en-GB" sz="3600" b="1">
                <a:latin typeface="Comic Sans MS" pitchFamily="66" charset="0"/>
              </a:rPr>
              <a:t>1</a:t>
            </a:r>
            <a:r>
              <a:rPr lang="en-GB" sz="3600" b="1" baseline="30000">
                <a:latin typeface="Comic Sans MS" pitchFamily="66" charset="0"/>
              </a:rPr>
              <a:t>st</a:t>
            </a:r>
            <a:r>
              <a:rPr lang="en-GB" sz="3600" b="1">
                <a:latin typeface="Comic Sans MS" pitchFamily="66" charset="0"/>
              </a:rPr>
              <a:t> Certificate in Applied Science</a:t>
            </a:r>
          </a:p>
          <a:p>
            <a:pPr algn="l">
              <a:buFont typeface="Arial" charset="0"/>
              <a:buChar char="•"/>
            </a:pPr>
            <a:endParaRPr lang="en-GB" sz="3600" b="1">
              <a:latin typeface="Comic Sans MS" pitchFamily="66" charset="0"/>
            </a:endParaRPr>
          </a:p>
          <a:p>
            <a:pPr algn="l"/>
            <a:r>
              <a:rPr lang="en-GB" sz="3600">
                <a:latin typeface="Comic Sans MS" pitchFamily="66" charset="0"/>
              </a:rPr>
              <a:t>Followed by</a:t>
            </a:r>
          </a:p>
          <a:p>
            <a:pPr algn="l"/>
            <a:endParaRPr lang="en-GB" sz="3600">
              <a:latin typeface="Comic Sans MS" pitchFamily="66" charset="0"/>
            </a:endParaRPr>
          </a:p>
          <a:p>
            <a:pPr algn="l">
              <a:buFont typeface="Arial" charset="0"/>
              <a:buChar char="•"/>
            </a:pPr>
            <a:r>
              <a:rPr lang="en-GB" sz="3600">
                <a:latin typeface="Comic Sans MS" pitchFamily="66" charset="0"/>
              </a:rPr>
              <a:t>Study and assessment in yr 11- </a:t>
            </a:r>
            <a:r>
              <a:rPr lang="en-GB" sz="3600" b="1">
                <a:latin typeface="Comic Sans MS" pitchFamily="66" charset="0"/>
              </a:rPr>
              <a:t>1</a:t>
            </a:r>
            <a:r>
              <a:rPr lang="en-GB" sz="3600" b="1" baseline="30000">
                <a:latin typeface="Comic Sans MS" pitchFamily="66" charset="0"/>
              </a:rPr>
              <a:t>st</a:t>
            </a:r>
            <a:r>
              <a:rPr lang="en-GB" sz="3600" b="1">
                <a:latin typeface="Comic Sans MS" pitchFamily="66" charset="0"/>
              </a:rPr>
              <a:t> Certificate in Principles of Science</a:t>
            </a:r>
          </a:p>
          <a:p>
            <a:pPr algn="l"/>
            <a:endParaRPr lang="en-GB" sz="3600">
              <a:latin typeface="Comic Sans MS" pitchFamily="66" charset="0"/>
            </a:endParaRPr>
          </a:p>
          <a:p>
            <a:pPr algn="l">
              <a:buFont typeface="Arial" charset="0"/>
              <a:buChar char="•"/>
            </a:pPr>
            <a:endParaRPr lang="en-GB" sz="3600">
              <a:latin typeface="Comic Sans MS" pitchFamily="66" charset="0"/>
            </a:endParaRPr>
          </a:p>
        </p:txBody>
      </p:sp>
      <p:sp>
        <p:nvSpPr>
          <p:cNvPr id="10243" name="Text Box 76"/>
          <p:cNvSpPr txBox="1">
            <a:spLocks noChangeArrowheads="1"/>
          </p:cNvSpPr>
          <p:nvPr/>
        </p:nvSpPr>
        <p:spPr bwMode="auto">
          <a:xfrm>
            <a:off x="5089525" y="3084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244" name="Text Box 77"/>
          <p:cNvSpPr txBox="1">
            <a:spLocks noChangeArrowheads="1"/>
          </p:cNvSpPr>
          <p:nvPr/>
        </p:nvSpPr>
        <p:spPr bwMode="auto">
          <a:xfrm>
            <a:off x="746125" y="3846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245" name="Title 15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3600" smtClean="0">
                <a:latin typeface="Comic Sans MS" pitchFamily="66" charset="0"/>
              </a:rPr>
              <a:t/>
            </a:r>
            <a:br>
              <a:rPr lang="en-GB" sz="3600" smtClean="0">
                <a:latin typeface="Comic Sans MS" pitchFamily="66" charset="0"/>
              </a:rPr>
            </a:br>
            <a:r>
              <a:rPr lang="en-GB" sz="3600" smtClean="0">
                <a:latin typeface="Comic Sans MS" pitchFamily="66" charset="0"/>
              </a:rPr>
              <a:t> </a:t>
            </a:r>
            <a:r>
              <a:rPr lang="en-GB" sz="3600" b="1" smtClean="0">
                <a:latin typeface="Comic Sans MS" pitchFamily="66" charset="0"/>
              </a:rPr>
              <a:t>2 BTEC 1</a:t>
            </a:r>
            <a:r>
              <a:rPr lang="en-GB" sz="3600" b="1" baseline="30000" smtClean="0">
                <a:latin typeface="Comic Sans MS" pitchFamily="66" charset="0"/>
              </a:rPr>
              <a:t>st</a:t>
            </a:r>
            <a:r>
              <a:rPr lang="en-GB" sz="3600" b="1" smtClean="0">
                <a:latin typeface="Comic Sans MS" pitchFamily="66" charset="0"/>
              </a:rPr>
              <a:t> </a:t>
            </a:r>
            <a:r>
              <a:rPr lang="en-GB" sz="3600" smtClean="0">
                <a:latin typeface="Comic Sans MS" pitchFamily="66" charset="0"/>
              </a:rPr>
              <a:t>? </a:t>
            </a:r>
            <a:r>
              <a:rPr lang="en-GB" smtClean="0">
                <a:latin typeface="Comic Sans MS" pitchFamily="66" charset="0"/>
              </a:rPr>
              <a:t/>
            </a:r>
            <a:br>
              <a:rPr lang="en-GB" smtClean="0">
                <a:latin typeface="Comic Sans MS" pitchFamily="66" charset="0"/>
              </a:rPr>
            </a:b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76"/>
          <p:cNvSpPr txBox="1">
            <a:spLocks noChangeArrowheads="1"/>
          </p:cNvSpPr>
          <p:nvPr/>
        </p:nvSpPr>
        <p:spPr bwMode="auto">
          <a:xfrm>
            <a:off x="5089525" y="3084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1267" name="Text Box 77"/>
          <p:cNvSpPr txBox="1">
            <a:spLocks noChangeArrowheads="1"/>
          </p:cNvSpPr>
          <p:nvPr/>
        </p:nvSpPr>
        <p:spPr bwMode="auto">
          <a:xfrm>
            <a:off x="746125" y="3846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8600" y="2133600"/>
            <a:ext cx="8674100" cy="1595438"/>
            <a:chOff x="228600" y="4343400"/>
            <a:chExt cx="8674289" cy="1595766"/>
          </a:xfrm>
        </p:grpSpPr>
        <p:sp>
          <p:nvSpPr>
            <p:cNvPr id="11280" name="Text Box 80"/>
            <p:cNvSpPr txBox="1">
              <a:spLocks noChangeArrowheads="1"/>
            </p:cNvSpPr>
            <p:nvPr/>
          </p:nvSpPr>
          <p:spPr bwMode="auto">
            <a:xfrm>
              <a:off x="228600" y="4343400"/>
              <a:ext cx="1752600" cy="1323439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400" b="1">
                  <a:latin typeface="Comic Sans MS" pitchFamily="66" charset="0"/>
                </a:rPr>
                <a:t>Unit 2</a:t>
              </a:r>
            </a:p>
            <a:p>
              <a:pPr>
                <a:spcBef>
                  <a:spcPct val="50000"/>
                </a:spcBef>
              </a:pPr>
              <a:r>
                <a:rPr lang="en-GB" sz="2400" b="1">
                  <a:latin typeface="Comic Sans MS" pitchFamily="66" charset="0"/>
                </a:rPr>
                <a:t>Chemistry </a:t>
              </a:r>
              <a:r>
                <a:rPr lang="en-GB" sz="2000" b="1">
                  <a:latin typeface="Comic Sans MS" pitchFamily="66" charset="0"/>
                </a:rPr>
                <a:t>Assignments</a:t>
              </a:r>
            </a:p>
          </p:txBody>
        </p:sp>
        <p:sp>
          <p:nvSpPr>
            <p:cNvPr id="11281" name="AutoShape 81"/>
            <p:cNvSpPr>
              <a:spLocks noChangeArrowheads="1"/>
            </p:cNvSpPr>
            <p:nvPr/>
          </p:nvSpPr>
          <p:spPr bwMode="auto">
            <a:xfrm>
              <a:off x="1981200" y="5122396"/>
              <a:ext cx="381000" cy="364004"/>
            </a:xfrm>
            <a:prstGeom prst="plus">
              <a:avLst>
                <a:gd name="adj" fmla="val 25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Text Box 82"/>
            <p:cNvSpPr txBox="1">
              <a:spLocks noChangeArrowheads="1"/>
            </p:cNvSpPr>
            <p:nvPr/>
          </p:nvSpPr>
          <p:spPr bwMode="auto">
            <a:xfrm>
              <a:off x="2590800" y="4343400"/>
              <a:ext cx="1981200" cy="1569660"/>
            </a:xfrm>
            <a:prstGeom prst="rect">
              <a:avLst/>
            </a:prstGeom>
            <a:solidFill>
              <a:srgbClr val="66FF33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400" b="1">
                  <a:latin typeface="Comic Sans MS" pitchFamily="66" charset="0"/>
                </a:rPr>
                <a:t>Unit 3</a:t>
              </a:r>
            </a:p>
            <a:p>
              <a:pPr>
                <a:spcBef>
                  <a:spcPct val="50000"/>
                </a:spcBef>
              </a:pPr>
              <a:r>
                <a:rPr lang="en-GB" sz="2400" b="1">
                  <a:latin typeface="Comic Sans MS" pitchFamily="66" charset="0"/>
                </a:rPr>
                <a:t>Physics</a:t>
              </a:r>
            </a:p>
            <a:p>
              <a:pPr>
                <a:spcBef>
                  <a:spcPct val="50000"/>
                </a:spcBef>
              </a:pPr>
              <a:r>
                <a:rPr lang="en-GB" sz="2400" b="1">
                  <a:latin typeface="Comic Sans MS" pitchFamily="66" charset="0"/>
                </a:rPr>
                <a:t>Assignments</a:t>
              </a:r>
            </a:p>
          </p:txBody>
        </p:sp>
        <p:sp>
          <p:nvSpPr>
            <p:cNvPr id="11283" name="Text Box 84"/>
            <p:cNvSpPr txBox="1">
              <a:spLocks noChangeArrowheads="1"/>
            </p:cNvSpPr>
            <p:nvPr/>
          </p:nvSpPr>
          <p:spPr bwMode="auto">
            <a:xfrm>
              <a:off x="5029200" y="4343400"/>
              <a:ext cx="1676400" cy="14773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400" b="1">
                  <a:solidFill>
                    <a:schemeClr val="bg1"/>
                  </a:solidFill>
                  <a:latin typeface="Comic Sans MS" pitchFamily="66" charset="0"/>
                </a:rPr>
                <a:t>Unit 4</a:t>
              </a:r>
            </a:p>
            <a:p>
              <a:pPr>
                <a:spcBef>
                  <a:spcPct val="50000"/>
                </a:spcBef>
              </a:pPr>
              <a:r>
                <a:rPr lang="en-GB" sz="2400" b="1">
                  <a:solidFill>
                    <a:schemeClr val="bg1"/>
                  </a:solidFill>
                  <a:latin typeface="Comic Sans MS" pitchFamily="66" charset="0"/>
                </a:rPr>
                <a:t>Biology</a:t>
              </a:r>
            </a:p>
            <a:p>
              <a:pPr>
                <a:spcBef>
                  <a:spcPct val="50000"/>
                </a:spcBef>
              </a:pPr>
              <a:r>
                <a:rPr lang="en-GB" sz="2000" b="1">
                  <a:solidFill>
                    <a:schemeClr val="bg1"/>
                  </a:solidFill>
                  <a:latin typeface="Comic Sans MS" pitchFamily="66" charset="0"/>
                </a:rPr>
                <a:t>Assignments</a:t>
              </a:r>
            </a:p>
          </p:txBody>
        </p:sp>
        <p:sp>
          <p:nvSpPr>
            <p:cNvPr id="11284" name="AutoShape 87"/>
            <p:cNvSpPr>
              <a:spLocks noChangeArrowheads="1"/>
            </p:cNvSpPr>
            <p:nvPr/>
          </p:nvSpPr>
          <p:spPr bwMode="auto">
            <a:xfrm>
              <a:off x="6858000" y="5105400"/>
              <a:ext cx="381000" cy="381000"/>
            </a:xfrm>
            <a:prstGeom prst="plus">
              <a:avLst>
                <a:gd name="adj" fmla="val 25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Text Box 88"/>
            <p:cNvSpPr txBox="1">
              <a:spLocks noChangeArrowheads="1"/>
            </p:cNvSpPr>
            <p:nvPr/>
          </p:nvSpPr>
          <p:spPr bwMode="auto">
            <a:xfrm>
              <a:off x="7531289" y="4369506"/>
              <a:ext cx="1371600" cy="1569660"/>
            </a:xfrm>
            <a:prstGeom prst="rect">
              <a:avLst/>
            </a:prstGeom>
            <a:solidFill>
              <a:srgbClr val="FFCC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400" b="1">
                  <a:latin typeface="Comic Sans MS" pitchFamily="66" charset="0"/>
                </a:rPr>
                <a:t>Unit 1 hour written exam</a:t>
              </a:r>
            </a:p>
          </p:txBody>
        </p:sp>
      </p:grpSp>
      <p:sp>
        <p:nvSpPr>
          <p:cNvPr id="11269" name="AutoShape 81"/>
          <p:cNvSpPr>
            <a:spLocks noChangeArrowheads="1"/>
          </p:cNvSpPr>
          <p:nvPr/>
        </p:nvSpPr>
        <p:spPr bwMode="auto">
          <a:xfrm>
            <a:off x="4572000" y="5334000"/>
            <a:ext cx="381000" cy="363538"/>
          </a:xfrm>
          <a:prstGeom prst="plus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Title 15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3600" smtClean="0">
                <a:latin typeface="Comic Sans MS" pitchFamily="66" charset="0"/>
              </a:rPr>
              <a:t/>
            </a:r>
            <a:br>
              <a:rPr lang="en-GB" sz="3600" smtClean="0">
                <a:latin typeface="Comic Sans MS" pitchFamily="66" charset="0"/>
              </a:rPr>
            </a:br>
            <a:r>
              <a:rPr lang="en-GB" sz="3600" smtClean="0">
                <a:latin typeface="Comic Sans MS" pitchFamily="66" charset="0"/>
              </a:rPr>
              <a:t> 2 BTEC 1</a:t>
            </a:r>
            <a:r>
              <a:rPr lang="en-GB" sz="3600" baseline="30000" smtClean="0">
                <a:latin typeface="Comic Sans MS" pitchFamily="66" charset="0"/>
              </a:rPr>
              <a:t>st</a:t>
            </a:r>
            <a:r>
              <a:rPr lang="en-GB" sz="3600" smtClean="0">
                <a:latin typeface="Comic Sans MS" pitchFamily="66" charset="0"/>
              </a:rPr>
              <a:t> ? </a:t>
            </a:r>
            <a:r>
              <a:rPr lang="en-GB" smtClean="0">
                <a:latin typeface="Comic Sans MS" pitchFamily="66" charset="0"/>
              </a:rPr>
              <a:t/>
            </a:r>
            <a:br>
              <a:rPr lang="en-GB" smtClean="0">
                <a:latin typeface="Comic Sans MS" pitchFamily="66" charset="0"/>
              </a:rPr>
            </a:br>
            <a:endParaRPr lang="en-GB" smtClean="0"/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228600" y="4572000"/>
            <a:ext cx="8674100" cy="1595438"/>
            <a:chOff x="228600" y="4343400"/>
            <a:chExt cx="8674289" cy="1595766"/>
          </a:xfrm>
        </p:grpSpPr>
        <p:sp>
          <p:nvSpPr>
            <p:cNvPr id="11274" name="Text Box 80"/>
            <p:cNvSpPr txBox="1">
              <a:spLocks noChangeArrowheads="1"/>
            </p:cNvSpPr>
            <p:nvPr/>
          </p:nvSpPr>
          <p:spPr bwMode="auto">
            <a:xfrm>
              <a:off x="228600" y="4343400"/>
              <a:ext cx="1752600" cy="1323439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400" b="1">
                  <a:latin typeface="Comic Sans MS" pitchFamily="66" charset="0"/>
                </a:rPr>
                <a:t>Unit 2</a:t>
              </a:r>
            </a:p>
            <a:p>
              <a:pPr>
                <a:spcBef>
                  <a:spcPct val="50000"/>
                </a:spcBef>
              </a:pPr>
              <a:r>
                <a:rPr lang="en-GB" sz="2400" b="1">
                  <a:latin typeface="Comic Sans MS" pitchFamily="66" charset="0"/>
                </a:rPr>
                <a:t>Chemistry </a:t>
              </a:r>
              <a:r>
                <a:rPr lang="en-GB" sz="2000" b="1">
                  <a:latin typeface="Comic Sans MS" pitchFamily="66" charset="0"/>
                </a:rPr>
                <a:t>Assignments</a:t>
              </a:r>
            </a:p>
          </p:txBody>
        </p:sp>
        <p:sp>
          <p:nvSpPr>
            <p:cNvPr id="11275" name="AutoShape 81"/>
            <p:cNvSpPr>
              <a:spLocks noChangeArrowheads="1"/>
            </p:cNvSpPr>
            <p:nvPr/>
          </p:nvSpPr>
          <p:spPr bwMode="auto">
            <a:xfrm>
              <a:off x="1981200" y="5122396"/>
              <a:ext cx="381000" cy="364004"/>
            </a:xfrm>
            <a:prstGeom prst="plus">
              <a:avLst>
                <a:gd name="adj" fmla="val 25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" name="Text Box 82"/>
            <p:cNvSpPr txBox="1">
              <a:spLocks noChangeArrowheads="1"/>
            </p:cNvSpPr>
            <p:nvPr/>
          </p:nvSpPr>
          <p:spPr bwMode="auto">
            <a:xfrm>
              <a:off x="2590800" y="4343400"/>
              <a:ext cx="1981200" cy="1569660"/>
            </a:xfrm>
            <a:prstGeom prst="rect">
              <a:avLst/>
            </a:prstGeom>
            <a:solidFill>
              <a:srgbClr val="66FF33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400" b="1">
                  <a:latin typeface="Comic Sans MS" pitchFamily="66" charset="0"/>
                </a:rPr>
                <a:t>Unit 3</a:t>
              </a:r>
            </a:p>
            <a:p>
              <a:pPr>
                <a:spcBef>
                  <a:spcPct val="50000"/>
                </a:spcBef>
              </a:pPr>
              <a:r>
                <a:rPr lang="en-GB" sz="2400" b="1">
                  <a:latin typeface="Comic Sans MS" pitchFamily="66" charset="0"/>
                </a:rPr>
                <a:t>Physics</a:t>
              </a:r>
            </a:p>
            <a:p>
              <a:pPr>
                <a:spcBef>
                  <a:spcPct val="50000"/>
                </a:spcBef>
              </a:pPr>
              <a:r>
                <a:rPr lang="en-GB" sz="2400" b="1">
                  <a:latin typeface="Comic Sans MS" pitchFamily="66" charset="0"/>
                </a:rPr>
                <a:t>Assignments</a:t>
              </a:r>
            </a:p>
          </p:txBody>
        </p:sp>
        <p:sp>
          <p:nvSpPr>
            <p:cNvPr id="11277" name="Text Box 84"/>
            <p:cNvSpPr txBox="1">
              <a:spLocks noChangeArrowheads="1"/>
            </p:cNvSpPr>
            <p:nvPr/>
          </p:nvSpPr>
          <p:spPr bwMode="auto">
            <a:xfrm>
              <a:off x="5029200" y="4343400"/>
              <a:ext cx="1676400" cy="14773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400" b="1">
                  <a:solidFill>
                    <a:schemeClr val="bg1"/>
                  </a:solidFill>
                  <a:latin typeface="Comic Sans MS" pitchFamily="66" charset="0"/>
                </a:rPr>
                <a:t>Unit 4</a:t>
              </a:r>
            </a:p>
            <a:p>
              <a:pPr>
                <a:spcBef>
                  <a:spcPct val="50000"/>
                </a:spcBef>
              </a:pPr>
              <a:r>
                <a:rPr lang="en-GB" sz="2400" b="1">
                  <a:solidFill>
                    <a:schemeClr val="bg1"/>
                  </a:solidFill>
                  <a:latin typeface="Comic Sans MS" pitchFamily="66" charset="0"/>
                </a:rPr>
                <a:t>Biology</a:t>
              </a:r>
            </a:p>
            <a:p>
              <a:pPr>
                <a:spcBef>
                  <a:spcPct val="50000"/>
                </a:spcBef>
              </a:pPr>
              <a:r>
                <a:rPr lang="en-GB" sz="2000" b="1">
                  <a:solidFill>
                    <a:schemeClr val="bg1"/>
                  </a:solidFill>
                  <a:latin typeface="Comic Sans MS" pitchFamily="66" charset="0"/>
                </a:rPr>
                <a:t>Assignments</a:t>
              </a:r>
            </a:p>
          </p:txBody>
        </p:sp>
        <p:sp>
          <p:nvSpPr>
            <p:cNvPr id="11278" name="AutoShape 87"/>
            <p:cNvSpPr>
              <a:spLocks noChangeArrowheads="1"/>
            </p:cNvSpPr>
            <p:nvPr/>
          </p:nvSpPr>
          <p:spPr bwMode="auto">
            <a:xfrm>
              <a:off x="6858000" y="5105400"/>
              <a:ext cx="381000" cy="381000"/>
            </a:xfrm>
            <a:prstGeom prst="plus">
              <a:avLst>
                <a:gd name="adj" fmla="val 25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9" name="Text Box 88"/>
            <p:cNvSpPr txBox="1">
              <a:spLocks noChangeArrowheads="1"/>
            </p:cNvSpPr>
            <p:nvPr/>
          </p:nvSpPr>
          <p:spPr bwMode="auto">
            <a:xfrm>
              <a:off x="7531289" y="4369506"/>
              <a:ext cx="1371600" cy="1569660"/>
            </a:xfrm>
            <a:prstGeom prst="rect">
              <a:avLst/>
            </a:prstGeom>
            <a:solidFill>
              <a:srgbClr val="FFCC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400" b="1">
                  <a:latin typeface="Comic Sans MS" pitchFamily="66" charset="0"/>
                </a:rPr>
                <a:t>Unit 1 hour written exam</a:t>
              </a:r>
            </a:p>
          </p:txBody>
        </p:sp>
      </p:grpSp>
      <p:sp>
        <p:nvSpPr>
          <p:cNvPr id="11272" name="Text Box 78"/>
          <p:cNvSpPr txBox="1">
            <a:spLocks noChangeArrowheads="1"/>
          </p:cNvSpPr>
          <p:nvPr/>
        </p:nvSpPr>
        <p:spPr bwMode="auto">
          <a:xfrm>
            <a:off x="0" y="129540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3200" b="1">
                <a:latin typeface="Comic Sans MS" pitchFamily="66" charset="0"/>
              </a:rPr>
              <a:t>  Assessment: year 10</a:t>
            </a:r>
            <a:r>
              <a:rPr lang="en-GB" sz="3600" b="1">
                <a:latin typeface="Comic Sans MS" pitchFamily="66" charset="0"/>
              </a:rPr>
              <a:t> </a:t>
            </a:r>
          </a:p>
        </p:txBody>
      </p:sp>
      <p:sp>
        <p:nvSpPr>
          <p:cNvPr id="11273" name="Text Box 78"/>
          <p:cNvSpPr txBox="1">
            <a:spLocks noChangeArrowheads="1"/>
          </p:cNvSpPr>
          <p:nvPr/>
        </p:nvSpPr>
        <p:spPr bwMode="auto">
          <a:xfrm>
            <a:off x="0" y="365760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3200" b="1">
                <a:latin typeface="Comic Sans MS" pitchFamily="66" charset="0"/>
              </a:rPr>
              <a:t>  Assessment: year 11</a:t>
            </a:r>
            <a:r>
              <a:rPr lang="en-GB" sz="3600" b="1"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u="sng" smtClean="0">
                <a:latin typeface="Comic Sans MS" pitchFamily="66" charset="0"/>
              </a:rPr>
              <a:t>What else do we do?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8153400" cy="4953000"/>
          </a:xfrm>
        </p:spPr>
        <p:txBody>
          <a:bodyPr/>
          <a:lstStyle/>
          <a:p>
            <a:pPr eaLnBrk="1" hangingPunct="1"/>
            <a:r>
              <a:rPr lang="en-GB" b="1" smtClean="0">
                <a:latin typeface="Comic Sans MS" pitchFamily="66" charset="0"/>
              </a:rPr>
              <a:t>After school revision/booster sessions lessons available to all pupils during the year and prior to external exams.</a:t>
            </a:r>
          </a:p>
          <a:p>
            <a:pPr eaLnBrk="1" hangingPunct="1"/>
            <a:r>
              <a:rPr lang="en-GB" b="1" smtClean="0">
                <a:latin typeface="Comic Sans MS" pitchFamily="66" charset="0"/>
              </a:rPr>
              <a:t>For GCSE pupils do 2 ’mocks’ per unit, enabling us and you to see how pupils are progressing</a:t>
            </a:r>
          </a:p>
          <a:p>
            <a:pPr eaLnBrk="1" hangingPunct="1"/>
            <a:r>
              <a:rPr lang="en-GB" b="1" smtClean="0">
                <a:latin typeface="Comic Sans MS" pitchFamily="66" charset="0"/>
              </a:rPr>
              <a:t>Homeworks are mostly  exam style questions and graded to GCSE standards.</a:t>
            </a:r>
          </a:p>
          <a:p>
            <a:pPr eaLnBrk="1" hangingPunct="1">
              <a:buFont typeface="Wingdings" pitchFamily="2" charset="2"/>
              <a:buNone/>
            </a:pPr>
            <a:endParaRPr lang="en-GB" smtClean="0">
              <a:latin typeface="Comic Sans MS" pitchFamily="66" charset="0"/>
            </a:endParaRPr>
          </a:p>
          <a:p>
            <a:pPr eaLnBrk="1" hangingPunct="1"/>
            <a:endParaRPr lang="en-GB" smtClean="0">
              <a:latin typeface="Comic Sans MS" pitchFamily="66" charset="0"/>
            </a:endParaRPr>
          </a:p>
        </p:txBody>
      </p:sp>
      <p:pic>
        <p:nvPicPr>
          <p:cNvPr id="15364" name="Picture 4" descr="MCj0296365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272090">
            <a:off x="8305800" y="6938963"/>
            <a:ext cx="962025" cy="220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What can you do?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001000" cy="4800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GB" b="1" smtClean="0">
                <a:latin typeface="Comic Sans MS" pitchFamily="66" charset="0"/>
              </a:rPr>
              <a:t>Ensure your child is taking all steps to revise and review their learning- regularly/weekly </a:t>
            </a:r>
            <a:r>
              <a:rPr lang="en-GB" sz="2800" b="1" smtClean="0">
                <a:solidFill>
                  <a:srgbClr val="92D050"/>
                </a:solidFill>
                <a:latin typeface="Comic Sans MS" pitchFamily="66" charset="0"/>
              </a:rPr>
              <a:t>( www.my-gcsescience.com)</a:t>
            </a:r>
          </a:p>
          <a:p>
            <a:pPr eaLnBrk="1" hangingPunct="1"/>
            <a:r>
              <a:rPr lang="en-GB" b="1" smtClean="0">
                <a:latin typeface="Comic Sans MS" pitchFamily="66" charset="0"/>
              </a:rPr>
              <a:t>Use your child’s G2B to monitor their performance in external and internal exams or BTEC assignments </a:t>
            </a:r>
          </a:p>
          <a:p>
            <a:pPr eaLnBrk="1" hangingPunct="1"/>
            <a:r>
              <a:rPr lang="en-GB" b="1" smtClean="0">
                <a:latin typeface="Comic Sans MS" pitchFamily="66" charset="0"/>
              </a:rPr>
              <a:t>Contact your child’s science teacher or Ms West if you have any concerns or queries</a:t>
            </a:r>
          </a:p>
          <a:p>
            <a:pPr eaLnBrk="1" hangingPunct="1"/>
            <a:endParaRPr lang="en-GB" b="1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296</Words>
  <Application>Microsoft Office PowerPoint</Application>
  <PresentationFormat>On-screen Show (4:3)</PresentationFormat>
  <Paragraphs>48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What Science qualifications could your child be studying?</vt:lpstr>
      <vt:lpstr>  2 BTEC 1st ?  </vt:lpstr>
      <vt:lpstr>  2 BTEC 1st ?  </vt:lpstr>
      <vt:lpstr>What else do we do?</vt:lpstr>
      <vt:lpstr>What can you do?</vt:lpstr>
    </vt:vector>
  </TitlesOfParts>
  <Company>Heywood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 1</dc:creator>
  <cp:lastModifiedBy>User 1</cp:lastModifiedBy>
  <cp:revision>5</cp:revision>
  <dcterms:created xsi:type="dcterms:W3CDTF">2013-09-25T14:10:58Z</dcterms:created>
  <dcterms:modified xsi:type="dcterms:W3CDTF">2013-09-25T14:17:44Z</dcterms:modified>
</cp:coreProperties>
</file>