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handoutMasterIdLst>
    <p:handoutMasterId r:id="rId31"/>
  </p:handoutMasterIdLst>
  <p:sldIdLst>
    <p:sldId id="272" r:id="rId4"/>
    <p:sldId id="481" r:id="rId5"/>
    <p:sldId id="461" r:id="rId6"/>
    <p:sldId id="480" r:id="rId7"/>
    <p:sldId id="463" r:id="rId8"/>
    <p:sldId id="464" r:id="rId9"/>
    <p:sldId id="465" r:id="rId10"/>
    <p:sldId id="466" r:id="rId11"/>
    <p:sldId id="482" r:id="rId12"/>
    <p:sldId id="492" r:id="rId13"/>
    <p:sldId id="484" r:id="rId14"/>
    <p:sldId id="478" r:id="rId15"/>
    <p:sldId id="487" r:id="rId16"/>
    <p:sldId id="479" r:id="rId17"/>
    <p:sldId id="486" r:id="rId18"/>
    <p:sldId id="485" r:id="rId19"/>
    <p:sldId id="488" r:id="rId20"/>
    <p:sldId id="489" r:id="rId21"/>
    <p:sldId id="490" r:id="rId22"/>
    <p:sldId id="491" r:id="rId23"/>
    <p:sldId id="496" r:id="rId24"/>
    <p:sldId id="493" r:id="rId25"/>
    <p:sldId id="494" r:id="rId26"/>
    <p:sldId id="495" r:id="rId27"/>
    <p:sldId id="460" r:id="rId28"/>
    <p:sldId id="497" r:id="rId2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E7E7E7"/>
    <a:srgbClr val="CBCBCB"/>
    <a:srgbClr val="00FF00"/>
    <a:srgbClr val="00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74" autoAdjust="0"/>
    <p:restoredTop sz="86357" autoAdjust="0"/>
  </p:normalViewPr>
  <p:slideViewPr>
    <p:cSldViewPr>
      <p:cViewPr varScale="1">
        <p:scale>
          <a:sx n="85" d="100"/>
          <a:sy n="85" d="100"/>
        </p:scale>
        <p:origin x="102" y="366"/>
      </p:cViewPr>
      <p:guideLst>
        <p:guide orient="horz" pos="2160"/>
        <p:guide pos="3470"/>
      </p:guideLst>
    </p:cSldViewPr>
  </p:slideViewPr>
  <p:outlineViewPr>
    <p:cViewPr>
      <p:scale>
        <a:sx n="33" d="100"/>
        <a:sy n="33" d="100"/>
      </p:scale>
      <p:origin x="0" y="-6576"/>
    </p:cViewPr>
  </p:outlineViewPr>
  <p:notesTextViewPr>
    <p:cViewPr>
      <p:scale>
        <a:sx n="3" d="2"/>
        <a:sy n="3" d="2"/>
      </p:scale>
      <p:origin x="0" y="0"/>
    </p:cViewPr>
  </p:notesTextViewPr>
  <p:sorterViewPr>
    <p:cViewPr varScale="1">
      <p:scale>
        <a:sx n="1" d="1"/>
        <a:sy n="1" d="1"/>
      </p:scale>
      <p:origin x="0" y="-18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412"/>
          </a:xfrm>
          <a:prstGeom prst="rect">
            <a:avLst/>
          </a:prstGeom>
        </p:spPr>
        <p:txBody>
          <a:bodyPr vert="horz" lIns="91724" tIns="45862" rIns="91724" bIns="45862" rtlCol="0"/>
          <a:lstStyle>
            <a:lvl1pPr algn="l">
              <a:defRPr sz="1200"/>
            </a:lvl1pPr>
          </a:lstStyle>
          <a:p>
            <a:endParaRPr lang="en-GB"/>
          </a:p>
        </p:txBody>
      </p:sp>
      <p:sp>
        <p:nvSpPr>
          <p:cNvPr id="3" name="Date Placeholder 2"/>
          <p:cNvSpPr>
            <a:spLocks noGrp="1"/>
          </p:cNvSpPr>
          <p:nvPr>
            <p:ph type="dt" sz="quarter" idx="1"/>
          </p:nvPr>
        </p:nvSpPr>
        <p:spPr>
          <a:xfrm>
            <a:off x="3849689" y="2"/>
            <a:ext cx="2946400" cy="496412"/>
          </a:xfrm>
          <a:prstGeom prst="rect">
            <a:avLst/>
          </a:prstGeom>
        </p:spPr>
        <p:txBody>
          <a:bodyPr vert="horz" lIns="91724" tIns="45862" rIns="91724" bIns="45862" rtlCol="0"/>
          <a:lstStyle>
            <a:lvl1pPr algn="r">
              <a:defRPr sz="1200"/>
            </a:lvl1pPr>
          </a:lstStyle>
          <a:p>
            <a:fld id="{E28E6E99-7334-4BDC-A9A2-48A7C2BE0740}" type="datetimeFigureOut">
              <a:rPr lang="en-GB" smtClean="0"/>
              <a:t>17/03/2016</a:t>
            </a:fld>
            <a:endParaRPr lang="en-GB"/>
          </a:p>
        </p:txBody>
      </p:sp>
      <p:sp>
        <p:nvSpPr>
          <p:cNvPr id="4" name="Footer Placeholder 3"/>
          <p:cNvSpPr>
            <a:spLocks noGrp="1"/>
          </p:cNvSpPr>
          <p:nvPr>
            <p:ph type="ftr" sz="quarter" idx="2"/>
          </p:nvPr>
        </p:nvSpPr>
        <p:spPr>
          <a:xfrm>
            <a:off x="0" y="9430218"/>
            <a:ext cx="2946400" cy="496412"/>
          </a:xfrm>
          <a:prstGeom prst="rect">
            <a:avLst/>
          </a:prstGeom>
        </p:spPr>
        <p:txBody>
          <a:bodyPr vert="horz" lIns="91724" tIns="45862" rIns="91724" bIns="45862"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30218"/>
            <a:ext cx="2946400" cy="496412"/>
          </a:xfrm>
          <a:prstGeom prst="rect">
            <a:avLst/>
          </a:prstGeom>
        </p:spPr>
        <p:txBody>
          <a:bodyPr vert="horz" lIns="91724" tIns="45862" rIns="91724" bIns="45862" rtlCol="0" anchor="b"/>
          <a:lstStyle>
            <a:lvl1pPr algn="r">
              <a:defRPr sz="1200"/>
            </a:lvl1pPr>
          </a:lstStyle>
          <a:p>
            <a:fld id="{2FE5A12A-CE24-4976-9937-F5D1F1991E60}" type="slidenum">
              <a:rPr lang="en-GB" smtClean="0"/>
              <a:t>‹#›</a:t>
            </a:fld>
            <a:endParaRPr lang="en-GB"/>
          </a:p>
        </p:txBody>
      </p:sp>
    </p:spTree>
    <p:extLst>
      <p:ext uri="{BB962C8B-B14F-4D97-AF65-F5344CB8AC3E}">
        <p14:creationId xmlns:p14="http://schemas.microsoft.com/office/powerpoint/2010/main" val="3027144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412"/>
          </a:xfrm>
          <a:prstGeom prst="rect">
            <a:avLst/>
          </a:prstGeom>
        </p:spPr>
        <p:txBody>
          <a:bodyPr vert="horz" lIns="91724" tIns="45862" rIns="91724" bIns="45862" rtlCol="0"/>
          <a:lstStyle>
            <a:lvl1pPr algn="l">
              <a:defRPr sz="1200"/>
            </a:lvl1pPr>
          </a:lstStyle>
          <a:p>
            <a:endParaRPr lang="en-GB"/>
          </a:p>
        </p:txBody>
      </p:sp>
      <p:sp>
        <p:nvSpPr>
          <p:cNvPr id="3" name="Date Placeholder 2"/>
          <p:cNvSpPr>
            <a:spLocks noGrp="1"/>
          </p:cNvSpPr>
          <p:nvPr>
            <p:ph type="dt" idx="1"/>
          </p:nvPr>
        </p:nvSpPr>
        <p:spPr>
          <a:xfrm>
            <a:off x="3850444" y="2"/>
            <a:ext cx="2945659" cy="496412"/>
          </a:xfrm>
          <a:prstGeom prst="rect">
            <a:avLst/>
          </a:prstGeom>
        </p:spPr>
        <p:txBody>
          <a:bodyPr vert="horz" lIns="91724" tIns="45862" rIns="91724" bIns="45862" rtlCol="0"/>
          <a:lstStyle>
            <a:lvl1pPr algn="r">
              <a:defRPr sz="1200"/>
            </a:lvl1pPr>
          </a:lstStyle>
          <a:p>
            <a:fld id="{4E0CD28A-072E-4F9B-89B1-924139FE1435}" type="datetimeFigureOut">
              <a:rPr lang="en-GB" smtClean="0"/>
              <a:t>17/03/2016</a:t>
            </a:fld>
            <a:endParaRPr lang="en-GB"/>
          </a:p>
        </p:txBody>
      </p:sp>
      <p:sp>
        <p:nvSpPr>
          <p:cNvPr id="4" name="Slide Image Placeholder 3"/>
          <p:cNvSpPr>
            <a:spLocks noGrp="1" noRot="1" noChangeAspect="1"/>
          </p:cNvSpPr>
          <p:nvPr>
            <p:ph type="sldImg" idx="2"/>
          </p:nvPr>
        </p:nvSpPr>
        <p:spPr>
          <a:xfrm>
            <a:off x="917575" y="746125"/>
            <a:ext cx="4962525" cy="3721100"/>
          </a:xfrm>
          <a:prstGeom prst="rect">
            <a:avLst/>
          </a:prstGeom>
          <a:noFill/>
          <a:ln w="12700">
            <a:solidFill>
              <a:prstClr val="black"/>
            </a:solidFill>
          </a:ln>
        </p:spPr>
        <p:txBody>
          <a:bodyPr vert="horz" lIns="91724" tIns="45862" rIns="91724" bIns="45862" rtlCol="0" anchor="ctr"/>
          <a:lstStyle/>
          <a:p>
            <a:endParaRPr lang="en-GB"/>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1724" tIns="45862" rIns="91724" bIns="458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1"/>
            <a:ext cx="2945659" cy="496412"/>
          </a:xfrm>
          <a:prstGeom prst="rect">
            <a:avLst/>
          </a:prstGeom>
        </p:spPr>
        <p:txBody>
          <a:bodyPr vert="horz" lIns="91724" tIns="45862" rIns="91724" bIns="45862"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1"/>
            <a:ext cx="2945659" cy="496412"/>
          </a:xfrm>
          <a:prstGeom prst="rect">
            <a:avLst/>
          </a:prstGeom>
        </p:spPr>
        <p:txBody>
          <a:bodyPr vert="horz" lIns="91724" tIns="45862" rIns="91724" bIns="45862" rtlCol="0" anchor="b"/>
          <a:lstStyle>
            <a:lvl1pPr algn="r">
              <a:defRPr sz="1200"/>
            </a:lvl1pPr>
          </a:lstStyle>
          <a:p>
            <a:fld id="{06FF21DB-232E-4AF8-92DC-599C917E3233}" type="slidenum">
              <a:rPr lang="en-GB" smtClean="0"/>
              <a:t>‹#›</a:t>
            </a:fld>
            <a:endParaRPr lang="en-GB"/>
          </a:p>
        </p:txBody>
      </p:sp>
    </p:spTree>
    <p:extLst>
      <p:ext uri="{BB962C8B-B14F-4D97-AF65-F5344CB8AC3E}">
        <p14:creationId xmlns:p14="http://schemas.microsoft.com/office/powerpoint/2010/main" val="3809179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FF21DB-232E-4AF8-92DC-599C917E3233}" type="slidenum">
              <a:rPr lang="en-GB" smtClean="0"/>
              <a:t>1</a:t>
            </a:fld>
            <a:endParaRPr lang="en-GB"/>
          </a:p>
        </p:txBody>
      </p:sp>
    </p:spTree>
    <p:extLst>
      <p:ext uri="{BB962C8B-B14F-4D97-AF65-F5344CB8AC3E}">
        <p14:creationId xmlns:p14="http://schemas.microsoft.com/office/powerpoint/2010/main" val="296747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14</a:t>
            </a:fld>
            <a:endParaRPr lang="en-GB"/>
          </a:p>
        </p:txBody>
      </p:sp>
    </p:spTree>
    <p:extLst>
      <p:ext uri="{BB962C8B-B14F-4D97-AF65-F5344CB8AC3E}">
        <p14:creationId xmlns:p14="http://schemas.microsoft.com/office/powerpoint/2010/main" val="2440519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15</a:t>
            </a:fld>
            <a:endParaRPr lang="en-GB"/>
          </a:p>
        </p:txBody>
      </p:sp>
    </p:spTree>
    <p:extLst>
      <p:ext uri="{BB962C8B-B14F-4D97-AF65-F5344CB8AC3E}">
        <p14:creationId xmlns:p14="http://schemas.microsoft.com/office/powerpoint/2010/main" val="1726935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16</a:t>
            </a:fld>
            <a:endParaRPr lang="en-GB"/>
          </a:p>
        </p:txBody>
      </p:sp>
    </p:spTree>
    <p:extLst>
      <p:ext uri="{BB962C8B-B14F-4D97-AF65-F5344CB8AC3E}">
        <p14:creationId xmlns:p14="http://schemas.microsoft.com/office/powerpoint/2010/main" val="2680831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17</a:t>
            </a:fld>
            <a:endParaRPr lang="en-GB"/>
          </a:p>
        </p:txBody>
      </p:sp>
    </p:spTree>
    <p:extLst>
      <p:ext uri="{BB962C8B-B14F-4D97-AF65-F5344CB8AC3E}">
        <p14:creationId xmlns:p14="http://schemas.microsoft.com/office/powerpoint/2010/main" val="367014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18</a:t>
            </a:fld>
            <a:endParaRPr lang="en-GB"/>
          </a:p>
        </p:txBody>
      </p:sp>
    </p:spTree>
    <p:extLst>
      <p:ext uri="{BB962C8B-B14F-4D97-AF65-F5344CB8AC3E}">
        <p14:creationId xmlns:p14="http://schemas.microsoft.com/office/powerpoint/2010/main" val="361842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19</a:t>
            </a:fld>
            <a:endParaRPr lang="en-GB"/>
          </a:p>
        </p:txBody>
      </p:sp>
    </p:spTree>
    <p:extLst>
      <p:ext uri="{BB962C8B-B14F-4D97-AF65-F5344CB8AC3E}">
        <p14:creationId xmlns:p14="http://schemas.microsoft.com/office/powerpoint/2010/main" val="898865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20</a:t>
            </a:fld>
            <a:endParaRPr lang="en-GB"/>
          </a:p>
        </p:txBody>
      </p:sp>
    </p:spTree>
    <p:extLst>
      <p:ext uri="{BB962C8B-B14F-4D97-AF65-F5344CB8AC3E}">
        <p14:creationId xmlns:p14="http://schemas.microsoft.com/office/powerpoint/2010/main" val="524508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21</a:t>
            </a:fld>
            <a:endParaRPr lang="en-GB"/>
          </a:p>
        </p:txBody>
      </p:sp>
    </p:spTree>
    <p:extLst>
      <p:ext uri="{BB962C8B-B14F-4D97-AF65-F5344CB8AC3E}">
        <p14:creationId xmlns:p14="http://schemas.microsoft.com/office/powerpoint/2010/main" val="4277835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22</a:t>
            </a:fld>
            <a:endParaRPr lang="en-GB"/>
          </a:p>
        </p:txBody>
      </p:sp>
    </p:spTree>
    <p:extLst>
      <p:ext uri="{BB962C8B-B14F-4D97-AF65-F5344CB8AC3E}">
        <p14:creationId xmlns:p14="http://schemas.microsoft.com/office/powerpoint/2010/main" val="2659953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23</a:t>
            </a:fld>
            <a:endParaRPr lang="en-GB"/>
          </a:p>
        </p:txBody>
      </p:sp>
    </p:spTree>
    <p:extLst>
      <p:ext uri="{BB962C8B-B14F-4D97-AF65-F5344CB8AC3E}">
        <p14:creationId xmlns:p14="http://schemas.microsoft.com/office/powerpoint/2010/main" val="259438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FF21DB-232E-4AF8-92DC-599C917E3233}" type="slidenum">
              <a:rPr lang="en-GB" smtClean="0"/>
              <a:t>2</a:t>
            </a:fld>
            <a:endParaRPr lang="en-GB"/>
          </a:p>
        </p:txBody>
      </p:sp>
    </p:spTree>
    <p:extLst>
      <p:ext uri="{BB962C8B-B14F-4D97-AF65-F5344CB8AC3E}">
        <p14:creationId xmlns:p14="http://schemas.microsoft.com/office/powerpoint/2010/main" val="2636106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24</a:t>
            </a:fld>
            <a:endParaRPr lang="en-GB"/>
          </a:p>
        </p:txBody>
      </p:sp>
    </p:spTree>
    <p:extLst>
      <p:ext uri="{BB962C8B-B14F-4D97-AF65-F5344CB8AC3E}">
        <p14:creationId xmlns:p14="http://schemas.microsoft.com/office/powerpoint/2010/main" val="2632511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25</a:t>
            </a:fld>
            <a:endParaRPr lang="en-GB"/>
          </a:p>
        </p:txBody>
      </p:sp>
    </p:spTree>
    <p:extLst>
      <p:ext uri="{BB962C8B-B14F-4D97-AF65-F5344CB8AC3E}">
        <p14:creationId xmlns:p14="http://schemas.microsoft.com/office/powerpoint/2010/main" val="4256347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FF21DB-232E-4AF8-92DC-599C917E3233}" type="slidenum">
              <a:rPr lang="en-GB" smtClean="0"/>
              <a:t>26</a:t>
            </a:fld>
            <a:endParaRPr lang="en-GB"/>
          </a:p>
        </p:txBody>
      </p:sp>
    </p:spTree>
    <p:extLst>
      <p:ext uri="{BB962C8B-B14F-4D97-AF65-F5344CB8AC3E}">
        <p14:creationId xmlns:p14="http://schemas.microsoft.com/office/powerpoint/2010/main" val="2713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3</a:t>
            </a:fld>
            <a:endParaRPr lang="en-GB"/>
          </a:p>
        </p:txBody>
      </p:sp>
    </p:spTree>
    <p:extLst>
      <p:ext uri="{BB962C8B-B14F-4D97-AF65-F5344CB8AC3E}">
        <p14:creationId xmlns:p14="http://schemas.microsoft.com/office/powerpoint/2010/main" val="236379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4</a:t>
            </a:fld>
            <a:endParaRPr lang="en-GB"/>
          </a:p>
        </p:txBody>
      </p:sp>
    </p:spTree>
    <p:extLst>
      <p:ext uri="{BB962C8B-B14F-4D97-AF65-F5344CB8AC3E}">
        <p14:creationId xmlns:p14="http://schemas.microsoft.com/office/powerpoint/2010/main" val="2271937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9</a:t>
            </a:fld>
            <a:endParaRPr lang="en-GB"/>
          </a:p>
        </p:txBody>
      </p:sp>
    </p:spTree>
    <p:extLst>
      <p:ext uri="{BB962C8B-B14F-4D97-AF65-F5344CB8AC3E}">
        <p14:creationId xmlns:p14="http://schemas.microsoft.com/office/powerpoint/2010/main" val="374549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10</a:t>
            </a:fld>
            <a:endParaRPr lang="en-GB"/>
          </a:p>
        </p:txBody>
      </p:sp>
    </p:spTree>
    <p:extLst>
      <p:ext uri="{BB962C8B-B14F-4D97-AF65-F5344CB8AC3E}">
        <p14:creationId xmlns:p14="http://schemas.microsoft.com/office/powerpoint/2010/main" val="120361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11</a:t>
            </a:fld>
            <a:endParaRPr lang="en-GB"/>
          </a:p>
        </p:txBody>
      </p:sp>
    </p:spTree>
    <p:extLst>
      <p:ext uri="{BB962C8B-B14F-4D97-AF65-F5344CB8AC3E}">
        <p14:creationId xmlns:p14="http://schemas.microsoft.com/office/powerpoint/2010/main" val="194740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12</a:t>
            </a:fld>
            <a:endParaRPr lang="en-GB"/>
          </a:p>
        </p:txBody>
      </p:sp>
    </p:spTree>
    <p:extLst>
      <p:ext uri="{BB962C8B-B14F-4D97-AF65-F5344CB8AC3E}">
        <p14:creationId xmlns:p14="http://schemas.microsoft.com/office/powerpoint/2010/main" val="1485771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6FF21DB-232E-4AF8-92DC-599C917E3233}" type="slidenum">
              <a:rPr lang="en-GB" smtClean="0"/>
              <a:t>13</a:t>
            </a:fld>
            <a:endParaRPr lang="en-GB"/>
          </a:p>
        </p:txBody>
      </p:sp>
    </p:spTree>
    <p:extLst>
      <p:ext uri="{BB962C8B-B14F-4D97-AF65-F5344CB8AC3E}">
        <p14:creationId xmlns:p14="http://schemas.microsoft.com/office/powerpoint/2010/main" val="263033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60F198-2558-437E-A749-047C40A389B4}" type="datetimeFigureOut">
              <a:rPr lang="en-GB" smtClean="0"/>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E56413-48D8-44AB-803E-014FD3CBD394}" type="slidenum">
              <a:rPr lang="en-GB" smtClean="0"/>
              <a:t>‹#›</a:t>
            </a:fld>
            <a:endParaRPr lang="en-GB"/>
          </a:p>
        </p:txBody>
      </p:sp>
    </p:spTree>
    <p:extLst>
      <p:ext uri="{BB962C8B-B14F-4D97-AF65-F5344CB8AC3E}">
        <p14:creationId xmlns:p14="http://schemas.microsoft.com/office/powerpoint/2010/main" val="3037813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0F198-2558-437E-A749-047C40A389B4}" type="datetimeFigureOut">
              <a:rPr lang="en-GB" smtClean="0"/>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E56413-48D8-44AB-803E-014FD3CBD394}" type="slidenum">
              <a:rPr lang="en-GB" smtClean="0"/>
              <a:t>‹#›</a:t>
            </a:fld>
            <a:endParaRPr lang="en-GB"/>
          </a:p>
        </p:txBody>
      </p:sp>
    </p:spTree>
    <p:extLst>
      <p:ext uri="{BB962C8B-B14F-4D97-AF65-F5344CB8AC3E}">
        <p14:creationId xmlns:p14="http://schemas.microsoft.com/office/powerpoint/2010/main" val="3085457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0F198-2558-437E-A749-047C40A389B4}" type="datetimeFigureOut">
              <a:rPr lang="en-GB" smtClean="0"/>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E56413-48D8-44AB-803E-014FD3CBD394}" type="slidenum">
              <a:rPr lang="en-GB" smtClean="0"/>
              <a:t>‹#›</a:t>
            </a:fld>
            <a:endParaRPr lang="en-GB"/>
          </a:p>
        </p:txBody>
      </p:sp>
    </p:spTree>
    <p:extLst>
      <p:ext uri="{BB962C8B-B14F-4D97-AF65-F5344CB8AC3E}">
        <p14:creationId xmlns:p14="http://schemas.microsoft.com/office/powerpoint/2010/main" val="2484982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023A10-0B9F-4122-952E-CA49887B8D0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41964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9A8003-B8A0-4458-BD67-18AD6DE2C26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41096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03CF88-CDEC-4391-BCB5-247B8FFD291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82025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3AB7C40-0E9D-44BD-9F9D-35151EC8166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17236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B65A1A2-9118-4CAF-AFAF-252A9462C2F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8103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235E74-9139-4202-98E7-F4176A74D18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90615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232093B-F26C-408C-BC29-B3B53400822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81233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4AEB7-7EF0-419F-9193-142D35EFA12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3849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0F198-2558-437E-A749-047C40A389B4}" type="datetimeFigureOut">
              <a:rPr lang="en-GB" smtClean="0"/>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E56413-48D8-44AB-803E-014FD3CBD394}" type="slidenum">
              <a:rPr lang="en-GB" smtClean="0"/>
              <a:t>‹#›</a:t>
            </a:fld>
            <a:endParaRPr lang="en-GB"/>
          </a:p>
        </p:txBody>
      </p:sp>
    </p:spTree>
    <p:extLst>
      <p:ext uri="{BB962C8B-B14F-4D97-AF65-F5344CB8AC3E}">
        <p14:creationId xmlns:p14="http://schemas.microsoft.com/office/powerpoint/2010/main" val="1145950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80F3C63-395C-4179-83CF-48F0A5B91D3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51639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5DA2CC-1D71-4768-8298-E75AC8A45A7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63123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F99C28-A4A3-4E37-9D96-7462EF03E33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0217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023A10-0B9F-4122-952E-CA49887B8D0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71132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9A8003-B8A0-4458-BD67-18AD6DE2C26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25566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03CF88-CDEC-4391-BCB5-247B8FFD291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88437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3AB7C40-0E9D-44BD-9F9D-35151EC8166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30359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B65A1A2-9118-4CAF-AFAF-252A9462C2F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22063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235E74-9139-4202-98E7-F4176A74D18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40876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232093B-F26C-408C-BC29-B3B53400822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3216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0F198-2558-437E-A749-047C40A389B4}" type="datetimeFigureOut">
              <a:rPr lang="en-GB" smtClean="0"/>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E56413-48D8-44AB-803E-014FD3CBD394}" type="slidenum">
              <a:rPr lang="en-GB" smtClean="0"/>
              <a:t>‹#›</a:t>
            </a:fld>
            <a:endParaRPr lang="en-GB"/>
          </a:p>
        </p:txBody>
      </p:sp>
    </p:spTree>
    <p:extLst>
      <p:ext uri="{BB962C8B-B14F-4D97-AF65-F5344CB8AC3E}">
        <p14:creationId xmlns:p14="http://schemas.microsoft.com/office/powerpoint/2010/main" val="3790369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4AEB7-7EF0-419F-9193-142D35EFA12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93715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80F3C63-395C-4179-83CF-48F0A5B91D3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01654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5DA2CC-1D71-4768-8298-E75AC8A45A7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59672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F99C28-A4A3-4E37-9D96-7462EF03E33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8103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60F198-2558-437E-A749-047C40A389B4}" type="datetimeFigureOut">
              <a:rPr lang="en-GB" smtClean="0"/>
              <a:t>17/03/2016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E56413-48D8-44AB-803E-014FD3CBD394}" type="slidenum">
              <a:rPr lang="en-GB" smtClean="0"/>
              <a:t>‹#›</a:t>
            </a:fld>
            <a:endParaRPr lang="en-GB"/>
          </a:p>
        </p:txBody>
      </p:sp>
    </p:spTree>
    <p:extLst>
      <p:ext uri="{BB962C8B-B14F-4D97-AF65-F5344CB8AC3E}">
        <p14:creationId xmlns:p14="http://schemas.microsoft.com/office/powerpoint/2010/main" val="2675168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60F198-2558-437E-A749-047C40A389B4}" type="datetimeFigureOut">
              <a:rPr lang="en-GB" smtClean="0"/>
              <a:t>17/03/2016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E56413-48D8-44AB-803E-014FD3CBD394}" type="slidenum">
              <a:rPr lang="en-GB" smtClean="0"/>
              <a:t>‹#›</a:t>
            </a:fld>
            <a:endParaRPr lang="en-GB"/>
          </a:p>
        </p:txBody>
      </p:sp>
    </p:spTree>
    <p:extLst>
      <p:ext uri="{BB962C8B-B14F-4D97-AF65-F5344CB8AC3E}">
        <p14:creationId xmlns:p14="http://schemas.microsoft.com/office/powerpoint/2010/main" val="707055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60F198-2558-437E-A749-047C40A389B4}" type="datetimeFigureOut">
              <a:rPr lang="en-GB" smtClean="0"/>
              <a:t>17/03/2016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E56413-48D8-44AB-803E-014FD3CBD394}" type="slidenum">
              <a:rPr lang="en-GB" smtClean="0"/>
              <a:t>‹#›</a:t>
            </a:fld>
            <a:endParaRPr lang="en-GB"/>
          </a:p>
        </p:txBody>
      </p:sp>
    </p:spTree>
    <p:extLst>
      <p:ext uri="{BB962C8B-B14F-4D97-AF65-F5344CB8AC3E}">
        <p14:creationId xmlns:p14="http://schemas.microsoft.com/office/powerpoint/2010/main" val="1220003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0F198-2558-437E-A749-047C40A389B4}" type="datetimeFigureOut">
              <a:rPr lang="en-GB" smtClean="0"/>
              <a:t>17/03/2016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E56413-48D8-44AB-803E-014FD3CBD394}" type="slidenum">
              <a:rPr lang="en-GB" smtClean="0"/>
              <a:t>‹#›</a:t>
            </a:fld>
            <a:endParaRPr lang="en-GB"/>
          </a:p>
        </p:txBody>
      </p:sp>
    </p:spTree>
    <p:extLst>
      <p:ext uri="{BB962C8B-B14F-4D97-AF65-F5344CB8AC3E}">
        <p14:creationId xmlns:p14="http://schemas.microsoft.com/office/powerpoint/2010/main" val="2140702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0F198-2558-437E-A749-047C40A389B4}" type="datetimeFigureOut">
              <a:rPr lang="en-GB" smtClean="0"/>
              <a:t>17/03/2016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E56413-48D8-44AB-803E-014FD3CBD394}" type="slidenum">
              <a:rPr lang="en-GB" smtClean="0"/>
              <a:t>‹#›</a:t>
            </a:fld>
            <a:endParaRPr lang="en-GB"/>
          </a:p>
        </p:txBody>
      </p:sp>
    </p:spTree>
    <p:extLst>
      <p:ext uri="{BB962C8B-B14F-4D97-AF65-F5344CB8AC3E}">
        <p14:creationId xmlns:p14="http://schemas.microsoft.com/office/powerpoint/2010/main" val="3999025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0F198-2558-437E-A749-047C40A389B4}" type="datetimeFigureOut">
              <a:rPr lang="en-GB" smtClean="0"/>
              <a:t>17/03/2016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E56413-48D8-44AB-803E-014FD3CBD394}" type="slidenum">
              <a:rPr lang="en-GB" smtClean="0"/>
              <a:t>‹#›</a:t>
            </a:fld>
            <a:endParaRPr lang="en-GB"/>
          </a:p>
        </p:txBody>
      </p:sp>
    </p:spTree>
    <p:extLst>
      <p:ext uri="{BB962C8B-B14F-4D97-AF65-F5344CB8AC3E}">
        <p14:creationId xmlns:p14="http://schemas.microsoft.com/office/powerpoint/2010/main" val="4088151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0F198-2558-437E-A749-047C40A389B4}" type="datetimeFigureOut">
              <a:rPr lang="en-GB" smtClean="0"/>
              <a:t>17/03/2016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56413-48D8-44AB-803E-014FD3CBD394}" type="slidenum">
              <a:rPr lang="en-GB" smtClean="0"/>
              <a:t>‹#›</a:t>
            </a:fld>
            <a:endParaRPr lang="en-GB"/>
          </a:p>
        </p:txBody>
      </p:sp>
    </p:spTree>
    <p:extLst>
      <p:ext uri="{BB962C8B-B14F-4D97-AF65-F5344CB8AC3E}">
        <p14:creationId xmlns:p14="http://schemas.microsoft.com/office/powerpoint/2010/main" val="296024964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B79F768-BE0D-407D-BCE0-A484E3A40FFF}"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3127772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B79F768-BE0D-407D-BCE0-A484E3A40FFF}"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1954202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0.gif"/><Relationship Id="rId4" Type="http://schemas.openxmlformats.org/officeDocument/2006/relationships/image" Target="../media/image29.gif"/></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a:off x="1187450" y="693738"/>
            <a:ext cx="6048375" cy="60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495308" y="4509120"/>
            <a:ext cx="8136904" cy="1015663"/>
          </a:xfrm>
          <a:prstGeom prst="rect">
            <a:avLst/>
          </a:prstGeom>
          <a:noFill/>
        </p:spPr>
        <p:txBody>
          <a:bodyPr wrap="square" rtlCol="0" anchor="ctr">
            <a:spAutoFit/>
          </a:bodyPr>
          <a:lstStyle/>
          <a:p>
            <a:pPr algn="ctr"/>
            <a:r>
              <a:rPr lang="en-GB" sz="6000" dirty="0" smtClean="0"/>
              <a:t>Revision Guidance</a:t>
            </a:r>
            <a:endParaRPr lang="en-GB" sz="6000" dirty="0"/>
          </a:p>
        </p:txBody>
      </p:sp>
      <p:sp>
        <p:nvSpPr>
          <p:cNvPr id="13" name="TextBox 12"/>
          <p:cNvSpPr txBox="1"/>
          <p:nvPr/>
        </p:nvSpPr>
        <p:spPr>
          <a:xfrm>
            <a:off x="495308" y="5416318"/>
            <a:ext cx="8136904" cy="954107"/>
          </a:xfrm>
          <a:prstGeom prst="rect">
            <a:avLst/>
          </a:prstGeom>
          <a:noFill/>
        </p:spPr>
        <p:txBody>
          <a:bodyPr wrap="square" rtlCol="0" anchor="ctr">
            <a:spAutoFit/>
          </a:bodyPr>
          <a:lstStyle/>
          <a:p>
            <a:pPr algn="ctr"/>
            <a:r>
              <a:rPr lang="en-GB" sz="2800" i="1" dirty="0" smtClean="0"/>
              <a:t>Extended Form</a:t>
            </a:r>
          </a:p>
          <a:p>
            <a:pPr algn="ctr"/>
            <a:r>
              <a:rPr lang="en-GB" sz="2800" i="1" dirty="0" smtClean="0"/>
              <a:t>Friday, 18</a:t>
            </a:r>
            <a:r>
              <a:rPr lang="en-GB" sz="2800" i="1" baseline="30000" dirty="0" smtClean="0"/>
              <a:t>th</a:t>
            </a:r>
            <a:r>
              <a:rPr lang="en-GB" sz="2800" i="1" dirty="0" smtClean="0"/>
              <a:t> March 2016</a:t>
            </a:r>
            <a:endParaRPr lang="en-GB" sz="28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562" y="173892"/>
            <a:ext cx="4274418" cy="4119655"/>
          </a:xfrm>
          <a:prstGeom prst="rect">
            <a:avLst/>
          </a:prstGeom>
        </p:spPr>
      </p:pic>
    </p:spTree>
    <p:extLst>
      <p:ext uri="{BB962C8B-B14F-4D97-AF65-F5344CB8AC3E}">
        <p14:creationId xmlns:p14="http://schemas.microsoft.com/office/powerpoint/2010/main" val="392730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Time Management</a:t>
            </a:r>
          </a:p>
        </p:txBody>
      </p:sp>
      <p:sp>
        <p:nvSpPr>
          <p:cNvPr id="2" name="TextBox 1"/>
          <p:cNvSpPr txBox="1"/>
          <p:nvPr/>
        </p:nvSpPr>
        <p:spPr>
          <a:xfrm>
            <a:off x="-20470" y="-43426"/>
            <a:ext cx="7235825" cy="6740307"/>
          </a:xfrm>
          <a:prstGeom prst="rect">
            <a:avLst/>
          </a:prstGeom>
          <a:noFill/>
        </p:spPr>
        <p:txBody>
          <a:bodyPr wrap="square" rtlCol="0">
            <a:spAutoFit/>
          </a:bodyPr>
          <a:lstStyle/>
          <a:p>
            <a:pPr marL="357188" indent="-357188">
              <a:buFont typeface="Arial" panose="020B0604020202020204" pitchFamily="34" charset="0"/>
              <a:buChar char="•"/>
            </a:pPr>
            <a:r>
              <a:rPr lang="en-GB" sz="2400" dirty="0" smtClean="0"/>
              <a:t>We recommend revision </a:t>
            </a:r>
            <a:r>
              <a:rPr lang="en-GB" sz="2300" dirty="0">
                <a:solidFill>
                  <a:srgbClr val="FFFF00"/>
                </a:solidFill>
              </a:rPr>
              <a:t>every day in the eight weeks </a:t>
            </a:r>
            <a:r>
              <a:rPr lang="en-GB" sz="2400" dirty="0" smtClean="0"/>
              <a:t>prior to exams, with more time spent over the weekend.</a:t>
            </a:r>
            <a:br>
              <a:rPr lang="en-GB" sz="2400" dirty="0" smtClean="0"/>
            </a:br>
            <a:endParaRPr lang="en-GB" sz="2400" dirty="0" smtClean="0"/>
          </a:p>
          <a:p>
            <a:pPr marL="357188" indent="-357188">
              <a:buFont typeface="Arial" panose="020B0604020202020204" pitchFamily="34" charset="0"/>
              <a:buChar char="•"/>
            </a:pPr>
            <a:r>
              <a:rPr lang="en-GB" sz="2300" dirty="0">
                <a:solidFill>
                  <a:srgbClr val="FFFF00"/>
                </a:solidFill>
              </a:rPr>
              <a:t>Little and often </a:t>
            </a:r>
            <a:r>
              <a:rPr lang="en-GB" sz="2400" dirty="0" smtClean="0"/>
              <a:t>is best for memory work.</a:t>
            </a:r>
            <a:br>
              <a:rPr lang="en-GB" sz="2400" dirty="0" smtClean="0"/>
            </a:br>
            <a:endParaRPr lang="en-GB" sz="2400" dirty="0" smtClean="0"/>
          </a:p>
          <a:p>
            <a:pPr marL="357188" indent="-357188">
              <a:buFont typeface="Arial" panose="020B0604020202020204" pitchFamily="34" charset="0"/>
              <a:buChar char="•"/>
            </a:pPr>
            <a:r>
              <a:rPr lang="en-GB" sz="2400" dirty="0" smtClean="0"/>
              <a:t>Try and work for </a:t>
            </a:r>
            <a:r>
              <a:rPr lang="en-GB" sz="2300" dirty="0">
                <a:solidFill>
                  <a:srgbClr val="FFFF00"/>
                </a:solidFill>
              </a:rPr>
              <a:t>no longer than 45 minutes </a:t>
            </a:r>
            <a:r>
              <a:rPr lang="en-GB" sz="2400" dirty="0" smtClean="0"/>
              <a:t>at a time – then get up and do something else for 20 minutes.</a:t>
            </a:r>
          </a:p>
          <a:p>
            <a:pPr marL="357188" indent="-357188">
              <a:buFont typeface="Arial" panose="020B0604020202020204" pitchFamily="34" charset="0"/>
              <a:buChar char="•"/>
            </a:pPr>
            <a:endParaRPr lang="en-GB" sz="2400" dirty="0"/>
          </a:p>
          <a:p>
            <a:pPr marL="357188" indent="-357188">
              <a:buFont typeface="Arial" panose="020B0604020202020204" pitchFamily="34" charset="0"/>
              <a:buChar char="•"/>
            </a:pPr>
            <a:r>
              <a:rPr lang="en-GB" sz="2400" dirty="0"/>
              <a:t>Ensure that you include </a:t>
            </a:r>
            <a:r>
              <a:rPr lang="en-GB" sz="2300" dirty="0">
                <a:solidFill>
                  <a:srgbClr val="FFFF00"/>
                </a:solidFill>
              </a:rPr>
              <a:t>break times </a:t>
            </a:r>
            <a:r>
              <a:rPr lang="en-GB" sz="2400" dirty="0"/>
              <a:t>during the day, these are important to help you unwind and </a:t>
            </a:r>
            <a:r>
              <a:rPr lang="en-GB" sz="2400" dirty="0" smtClean="0"/>
              <a:t>to make </a:t>
            </a:r>
            <a:r>
              <a:rPr lang="en-GB" sz="2400" dirty="0"/>
              <a:t>sure you don’t burn yourself out</a:t>
            </a:r>
            <a:r>
              <a:rPr lang="en-GB" sz="2400" dirty="0" smtClean="0"/>
              <a:t>.</a:t>
            </a:r>
            <a:br>
              <a:rPr lang="en-GB" sz="2400" dirty="0" smtClean="0"/>
            </a:br>
            <a:endParaRPr lang="en-GB" sz="2400" dirty="0" smtClean="0"/>
          </a:p>
          <a:p>
            <a:pPr marL="357188" indent="-357188">
              <a:buFont typeface="Arial" panose="020B0604020202020204" pitchFamily="34" charset="0"/>
              <a:buChar char="•"/>
            </a:pPr>
            <a:r>
              <a:rPr lang="en-GB" sz="2400" dirty="0" smtClean="0"/>
              <a:t>Make a note of all </a:t>
            </a:r>
            <a:r>
              <a:rPr lang="en-GB" sz="2300" dirty="0" smtClean="0">
                <a:solidFill>
                  <a:srgbClr val="FFFF00"/>
                </a:solidFill>
              </a:rPr>
              <a:t>important</a:t>
            </a:r>
            <a:br>
              <a:rPr lang="en-GB" sz="2300" dirty="0" smtClean="0">
                <a:solidFill>
                  <a:srgbClr val="FFFF00"/>
                </a:solidFill>
              </a:rPr>
            </a:br>
            <a:r>
              <a:rPr lang="en-GB" sz="2300" dirty="0" smtClean="0">
                <a:solidFill>
                  <a:srgbClr val="FFFF00"/>
                </a:solidFill>
              </a:rPr>
              <a:t>dates </a:t>
            </a:r>
            <a:r>
              <a:rPr lang="en-GB" sz="2400" dirty="0" smtClean="0"/>
              <a:t>– assessments, exams,</a:t>
            </a:r>
            <a:br>
              <a:rPr lang="en-GB" sz="2400" dirty="0" smtClean="0"/>
            </a:br>
            <a:r>
              <a:rPr lang="en-GB" sz="2400" dirty="0" smtClean="0"/>
              <a:t>sport commitments, etc.</a:t>
            </a:r>
            <a:endParaRPr lang="en-GB" sz="2400" dirty="0"/>
          </a:p>
          <a:p>
            <a:pPr marL="357188" indent="-357188">
              <a:buFont typeface="Arial" panose="020B0604020202020204" pitchFamily="34" charset="0"/>
              <a:buChar char="•"/>
            </a:pPr>
            <a:endParaRPr lang="en-GB" sz="2400" dirty="0" smtClean="0"/>
          </a:p>
          <a:p>
            <a:pPr marL="357188" indent="-357188">
              <a:buFont typeface="Arial" panose="020B0604020202020204" pitchFamily="34" charset="0"/>
              <a:buChar char="•"/>
            </a:pPr>
            <a:endParaRPr lang="en-GB" sz="24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4574502"/>
            <a:ext cx="2986755" cy="1284626"/>
          </a:xfrm>
          <a:prstGeom prst="rect">
            <a:avLst/>
          </a:prstGeom>
        </p:spPr>
      </p:pic>
    </p:spTree>
    <p:extLst>
      <p:ext uri="{BB962C8B-B14F-4D97-AF65-F5344CB8AC3E}">
        <p14:creationId xmlns:p14="http://schemas.microsoft.com/office/powerpoint/2010/main" val="77451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Distractions</a:t>
            </a:r>
          </a:p>
        </p:txBody>
      </p:sp>
      <p:sp>
        <p:nvSpPr>
          <p:cNvPr id="2" name="TextBox 1"/>
          <p:cNvSpPr txBox="1"/>
          <p:nvPr/>
        </p:nvSpPr>
        <p:spPr>
          <a:xfrm>
            <a:off x="107504" y="116632"/>
            <a:ext cx="6886705" cy="5293757"/>
          </a:xfrm>
          <a:prstGeom prst="rect">
            <a:avLst/>
          </a:prstGeom>
          <a:noFill/>
        </p:spPr>
        <p:txBody>
          <a:bodyPr wrap="square" rtlCol="0">
            <a:spAutoFit/>
          </a:bodyPr>
          <a:lstStyle/>
          <a:p>
            <a:pPr marL="357188" indent="-357188">
              <a:buFont typeface="Arial" panose="020B0604020202020204" pitchFamily="34" charset="0"/>
              <a:buChar char="•"/>
            </a:pPr>
            <a:r>
              <a:rPr lang="en-GB" sz="2600" dirty="0"/>
              <a:t>Switch off or remove for a while things that will cause </a:t>
            </a:r>
            <a:r>
              <a:rPr lang="en-GB" sz="2600" dirty="0">
                <a:solidFill>
                  <a:srgbClr val="FFFF00"/>
                </a:solidFill>
              </a:rPr>
              <a:t>distractions</a:t>
            </a:r>
            <a:r>
              <a:rPr lang="en-GB" sz="2600" dirty="0"/>
              <a:t>. It may be that the iPhone or X-Box needs to be hidden</a:t>
            </a:r>
            <a:r>
              <a:rPr lang="en-GB" sz="2600" dirty="0" smtClean="0"/>
              <a:t>!</a:t>
            </a:r>
            <a:br>
              <a:rPr lang="en-GB" sz="2600" dirty="0" smtClean="0"/>
            </a:br>
            <a:endParaRPr lang="en-GB" sz="2600" dirty="0" smtClean="0"/>
          </a:p>
          <a:p>
            <a:pPr marL="357188" indent="-357188">
              <a:buFont typeface="Arial" panose="020B0604020202020204" pitchFamily="34" charset="0"/>
              <a:buChar char="•"/>
            </a:pPr>
            <a:r>
              <a:rPr lang="en-GB" sz="2600" dirty="0"/>
              <a:t>Work out </a:t>
            </a:r>
            <a:r>
              <a:rPr lang="en-GB" sz="2600" dirty="0">
                <a:solidFill>
                  <a:srgbClr val="FFFF00"/>
                </a:solidFill>
              </a:rPr>
              <a:t>when you ‘study best’, </a:t>
            </a:r>
            <a:r>
              <a:rPr lang="en-GB" sz="2600" dirty="0"/>
              <a:t>for instance some people are able to concentrate better in </a:t>
            </a:r>
            <a:r>
              <a:rPr lang="en-GB" sz="2600" dirty="0" smtClean="0"/>
              <a:t>the morning</a:t>
            </a:r>
            <a:r>
              <a:rPr lang="en-GB" sz="2600" dirty="0"/>
              <a:t>. Then use these times to study those topics that require the most </a:t>
            </a:r>
            <a:r>
              <a:rPr lang="en-GB" sz="2600" dirty="0" smtClean="0"/>
              <a:t>effort</a:t>
            </a:r>
            <a:br>
              <a:rPr lang="en-GB" sz="2600" dirty="0" smtClean="0"/>
            </a:br>
            <a:r>
              <a:rPr lang="en-GB" sz="2600" dirty="0" smtClean="0"/>
              <a:t>and </a:t>
            </a:r>
            <a:r>
              <a:rPr lang="en-GB" sz="2600" dirty="0"/>
              <a:t>energy</a:t>
            </a:r>
            <a:r>
              <a:rPr lang="en-GB" sz="2600" dirty="0" smtClean="0"/>
              <a:t>.</a:t>
            </a:r>
            <a:br>
              <a:rPr lang="en-GB" sz="2600" dirty="0" smtClean="0"/>
            </a:br>
            <a:endParaRPr lang="en-GB" sz="2600" dirty="0" smtClean="0"/>
          </a:p>
          <a:p>
            <a:pPr marL="357188" indent="-357188">
              <a:buFont typeface="Arial" panose="020B0604020202020204" pitchFamily="34" charset="0"/>
              <a:buChar char="•"/>
            </a:pPr>
            <a:r>
              <a:rPr lang="en-GB" sz="2600" dirty="0" err="1" smtClean="0"/>
              <a:t>Declutter</a:t>
            </a:r>
            <a:r>
              <a:rPr lang="en-GB" sz="2600" dirty="0" smtClean="0"/>
              <a:t> your </a:t>
            </a:r>
            <a:r>
              <a:rPr lang="en-GB" sz="2600" dirty="0">
                <a:solidFill>
                  <a:srgbClr val="FFFF00"/>
                </a:solidFill>
              </a:rPr>
              <a:t>study </a:t>
            </a:r>
            <a:r>
              <a:rPr lang="en-GB" sz="2600" dirty="0" smtClean="0">
                <a:solidFill>
                  <a:srgbClr val="FFFF00"/>
                </a:solidFill>
              </a:rPr>
              <a:t>space</a:t>
            </a:r>
            <a:br>
              <a:rPr lang="en-GB" sz="2600" dirty="0" smtClean="0">
                <a:solidFill>
                  <a:srgbClr val="FFFF00"/>
                </a:solidFill>
              </a:rPr>
            </a:br>
            <a:r>
              <a:rPr lang="en-GB" sz="2600" dirty="0" smtClean="0"/>
              <a:t>so you can work comfortably</a:t>
            </a:r>
            <a:br>
              <a:rPr lang="en-GB" sz="2600" dirty="0" smtClean="0"/>
            </a:br>
            <a:r>
              <a:rPr lang="en-GB" sz="2600" dirty="0" smtClean="0"/>
              <a:t>and concentrate.</a:t>
            </a:r>
            <a:endParaRPr lang="en-GB" sz="26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0334" y="3550671"/>
            <a:ext cx="3288888" cy="2431458"/>
          </a:xfrm>
          <a:prstGeom prst="rect">
            <a:avLst/>
          </a:prstGeom>
        </p:spPr>
      </p:pic>
    </p:spTree>
    <p:extLst>
      <p:ext uri="{BB962C8B-B14F-4D97-AF65-F5344CB8AC3E}">
        <p14:creationId xmlns:p14="http://schemas.microsoft.com/office/powerpoint/2010/main" val="2095422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Timetables</a:t>
            </a:r>
          </a:p>
        </p:txBody>
      </p:sp>
      <p:sp>
        <p:nvSpPr>
          <p:cNvPr id="2" name="TextBox 1"/>
          <p:cNvSpPr txBox="1"/>
          <p:nvPr/>
        </p:nvSpPr>
        <p:spPr>
          <a:xfrm>
            <a:off x="107504" y="116632"/>
            <a:ext cx="7143540" cy="2246769"/>
          </a:xfrm>
          <a:prstGeom prst="rect">
            <a:avLst/>
          </a:prstGeom>
          <a:noFill/>
        </p:spPr>
        <p:txBody>
          <a:bodyPr wrap="square" rtlCol="0">
            <a:spAutoFit/>
          </a:bodyPr>
          <a:lstStyle/>
          <a:p>
            <a:pPr marL="357188" indent="-357188">
              <a:buFont typeface="Arial" panose="020B0604020202020204" pitchFamily="34" charset="0"/>
              <a:buChar char="•"/>
            </a:pPr>
            <a:r>
              <a:rPr lang="en-GB" sz="2800" dirty="0" smtClean="0"/>
              <a:t>There’s quite </a:t>
            </a:r>
            <a:r>
              <a:rPr lang="en-GB" sz="2800" dirty="0">
                <a:solidFill>
                  <a:srgbClr val="FFFF00"/>
                </a:solidFill>
              </a:rPr>
              <a:t>a lot of revision time </a:t>
            </a:r>
            <a:r>
              <a:rPr lang="en-GB" sz="2800" dirty="0" smtClean="0"/>
              <a:t>available – if you manage it well!</a:t>
            </a:r>
            <a:br>
              <a:rPr lang="en-GB" sz="2800" dirty="0" smtClean="0"/>
            </a:br>
            <a:endParaRPr lang="en-GB" sz="2800" dirty="0" smtClean="0"/>
          </a:p>
          <a:p>
            <a:pPr marL="357188" indent="-357188">
              <a:buFont typeface="Arial" panose="020B0604020202020204" pitchFamily="34" charset="0"/>
              <a:buChar char="•"/>
            </a:pPr>
            <a:r>
              <a:rPr lang="en-GB" sz="2800" dirty="0" smtClean="0"/>
              <a:t>There are many good reasons to use a revision </a:t>
            </a:r>
            <a:r>
              <a:rPr lang="en-GB" sz="2800" dirty="0">
                <a:solidFill>
                  <a:srgbClr val="FFFF00"/>
                </a:solidFill>
              </a:rPr>
              <a:t>timetable</a:t>
            </a:r>
            <a:r>
              <a:rPr lang="en-GB" sz="2800" dirty="0" smtClean="0"/>
              <a:t>:</a:t>
            </a:r>
            <a:endParaRPr lang="en-GB" sz="2800" dirty="0"/>
          </a:p>
        </p:txBody>
      </p:sp>
      <p:sp>
        <p:nvSpPr>
          <p:cNvPr id="10" name="TextBox 9"/>
          <p:cNvSpPr txBox="1"/>
          <p:nvPr/>
        </p:nvSpPr>
        <p:spPr>
          <a:xfrm>
            <a:off x="467544" y="2263512"/>
            <a:ext cx="6886705" cy="2677656"/>
          </a:xfrm>
          <a:prstGeom prst="rect">
            <a:avLst/>
          </a:prstGeom>
          <a:noFill/>
        </p:spPr>
        <p:txBody>
          <a:bodyPr wrap="square" rtlCol="0">
            <a:spAutoFit/>
          </a:bodyPr>
          <a:lstStyle/>
          <a:p>
            <a:pPr marL="357188" indent="-357188">
              <a:buFont typeface="Arial" panose="020B0604020202020204" pitchFamily="34" charset="0"/>
              <a:buChar char="•"/>
            </a:pPr>
            <a:r>
              <a:rPr lang="en-GB" sz="2400" dirty="0" smtClean="0"/>
              <a:t>To avoid a last-minute rush</a:t>
            </a:r>
          </a:p>
          <a:p>
            <a:pPr marL="357188" indent="-357188">
              <a:buFont typeface="Arial" panose="020B0604020202020204" pitchFamily="34" charset="0"/>
              <a:buChar char="•"/>
            </a:pPr>
            <a:r>
              <a:rPr lang="en-GB" sz="2400" dirty="0" smtClean="0"/>
              <a:t>To set up a routine </a:t>
            </a:r>
          </a:p>
          <a:p>
            <a:pPr marL="357188" indent="-357188">
              <a:buFont typeface="Arial" panose="020B0604020202020204" pitchFamily="34" charset="0"/>
              <a:buChar char="•"/>
            </a:pPr>
            <a:r>
              <a:rPr lang="en-GB" sz="2400" dirty="0" smtClean="0"/>
              <a:t>To share revision between subjects</a:t>
            </a:r>
          </a:p>
          <a:p>
            <a:pPr marL="357188" indent="-357188">
              <a:buFont typeface="Arial" panose="020B0604020202020204" pitchFamily="34" charset="0"/>
              <a:buChar char="•"/>
            </a:pPr>
            <a:r>
              <a:rPr lang="en-GB" sz="2400" dirty="0" smtClean="0"/>
              <a:t>To spread out your revision</a:t>
            </a:r>
          </a:p>
          <a:p>
            <a:pPr marL="357188" indent="-357188">
              <a:buFont typeface="Arial" panose="020B0604020202020204" pitchFamily="34" charset="0"/>
              <a:buChar char="•"/>
            </a:pPr>
            <a:r>
              <a:rPr lang="en-GB" sz="2400" dirty="0" smtClean="0"/>
              <a:t>To get the right balance between revision and leisure tome</a:t>
            </a:r>
          </a:p>
          <a:p>
            <a:pPr marL="357188" indent="-357188">
              <a:buFont typeface="Arial" panose="020B0604020202020204" pitchFamily="34" charset="0"/>
              <a:buChar char="•"/>
            </a:pPr>
            <a:r>
              <a:rPr lang="en-GB" sz="2400" dirty="0" smtClean="0"/>
              <a:t>To avoid wasting time</a:t>
            </a:r>
            <a:endParaRPr lang="en-GB" sz="2400" dirty="0"/>
          </a:p>
        </p:txBody>
      </p:sp>
      <p:sp>
        <p:nvSpPr>
          <p:cNvPr id="12" name="TextBox 11"/>
          <p:cNvSpPr txBox="1"/>
          <p:nvPr/>
        </p:nvSpPr>
        <p:spPr>
          <a:xfrm>
            <a:off x="107504" y="5157192"/>
            <a:ext cx="7143540" cy="523220"/>
          </a:xfrm>
          <a:prstGeom prst="rect">
            <a:avLst/>
          </a:prstGeom>
          <a:noFill/>
        </p:spPr>
        <p:txBody>
          <a:bodyPr wrap="square" rtlCol="0">
            <a:spAutoFit/>
          </a:bodyPr>
          <a:lstStyle/>
          <a:p>
            <a:pPr marL="357188" indent="-357188">
              <a:buFont typeface="Arial" panose="020B0604020202020204" pitchFamily="34" charset="0"/>
              <a:buChar char="•"/>
            </a:pPr>
            <a:r>
              <a:rPr lang="en-GB" sz="2800" dirty="0" smtClean="0"/>
              <a:t>Be </a:t>
            </a:r>
            <a:r>
              <a:rPr lang="en-GB" sz="2800" dirty="0">
                <a:solidFill>
                  <a:srgbClr val="FFFF00"/>
                </a:solidFill>
              </a:rPr>
              <a:t>realistic</a:t>
            </a:r>
            <a:r>
              <a:rPr lang="en-GB" sz="2800" dirty="0" smtClean="0"/>
              <a:t> – don’t overburden yourself.</a:t>
            </a:r>
          </a:p>
        </p:txBody>
      </p:sp>
    </p:spTree>
    <p:extLst>
      <p:ext uri="{BB962C8B-B14F-4D97-AF65-F5344CB8AC3E}">
        <p14:creationId xmlns:p14="http://schemas.microsoft.com/office/powerpoint/2010/main" val="3323713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Timetables</a:t>
            </a:r>
          </a:p>
        </p:txBody>
      </p:sp>
      <p:sp>
        <p:nvSpPr>
          <p:cNvPr id="12" name="TextBox 11"/>
          <p:cNvSpPr txBox="1"/>
          <p:nvPr/>
        </p:nvSpPr>
        <p:spPr>
          <a:xfrm>
            <a:off x="22970" y="60298"/>
            <a:ext cx="7143540" cy="5755422"/>
          </a:xfrm>
          <a:prstGeom prst="rect">
            <a:avLst/>
          </a:prstGeom>
          <a:noFill/>
        </p:spPr>
        <p:txBody>
          <a:bodyPr wrap="square" rtlCol="0">
            <a:spAutoFit/>
          </a:bodyPr>
          <a:lstStyle/>
          <a:p>
            <a:pPr marL="357188" indent="-357188">
              <a:buFont typeface="Arial" panose="020B0604020202020204" pitchFamily="34" charset="0"/>
              <a:buChar char="•"/>
            </a:pPr>
            <a:r>
              <a:rPr lang="en-GB" sz="2300" dirty="0" smtClean="0"/>
              <a:t>After </a:t>
            </a:r>
            <a:r>
              <a:rPr lang="en-GB" sz="2300" dirty="0"/>
              <a:t>completing a revision period cross it off from your timetable. This will help to instil </a:t>
            </a:r>
            <a:r>
              <a:rPr lang="en-GB" sz="2300" dirty="0">
                <a:solidFill>
                  <a:srgbClr val="FFFF00"/>
                </a:solidFill>
              </a:rPr>
              <a:t>a </a:t>
            </a:r>
            <a:r>
              <a:rPr lang="en-GB" sz="2300" dirty="0" smtClean="0">
                <a:solidFill>
                  <a:srgbClr val="FFFF00"/>
                </a:solidFill>
              </a:rPr>
              <a:t>sense of </a:t>
            </a:r>
            <a:r>
              <a:rPr lang="en-GB" sz="2300" dirty="0">
                <a:solidFill>
                  <a:srgbClr val="FFFF00"/>
                </a:solidFill>
              </a:rPr>
              <a:t>accomplishment</a:t>
            </a:r>
            <a:r>
              <a:rPr lang="en-GB" sz="2300" dirty="0" smtClean="0"/>
              <a:t>.</a:t>
            </a:r>
            <a:br>
              <a:rPr lang="en-GB" sz="2300" dirty="0" smtClean="0"/>
            </a:br>
            <a:endParaRPr lang="en-GB" sz="2300" dirty="0" smtClean="0"/>
          </a:p>
          <a:p>
            <a:pPr marL="357188" indent="-357188">
              <a:buFont typeface="Arial" panose="020B0604020202020204" pitchFamily="34" charset="0"/>
              <a:buChar char="•"/>
            </a:pPr>
            <a:r>
              <a:rPr lang="en-GB" sz="2300" dirty="0"/>
              <a:t>At the end of each week assess your performance and </a:t>
            </a:r>
            <a:r>
              <a:rPr lang="en-GB" sz="2300" dirty="0">
                <a:solidFill>
                  <a:srgbClr val="FFFF00"/>
                </a:solidFill>
              </a:rPr>
              <a:t>change your plans accordingly</a:t>
            </a:r>
            <a:r>
              <a:rPr lang="en-GB" sz="2300" dirty="0" smtClean="0"/>
              <a:t>.</a:t>
            </a:r>
            <a:br>
              <a:rPr lang="en-GB" sz="2300" dirty="0" smtClean="0"/>
            </a:br>
            <a:endParaRPr lang="en-GB" sz="2300" dirty="0" smtClean="0"/>
          </a:p>
          <a:p>
            <a:pPr marL="357188" indent="-357188">
              <a:buFont typeface="Arial" panose="020B0604020202020204" pitchFamily="34" charset="0"/>
              <a:buChar char="•"/>
            </a:pPr>
            <a:r>
              <a:rPr lang="en-GB" sz="2300" dirty="0"/>
              <a:t>Keep your timetable </a:t>
            </a:r>
            <a:r>
              <a:rPr lang="en-GB" sz="2300" dirty="0">
                <a:solidFill>
                  <a:srgbClr val="FFFF00"/>
                </a:solidFill>
              </a:rPr>
              <a:t>flexible</a:t>
            </a:r>
            <a:r>
              <a:rPr lang="en-GB" sz="2300" dirty="0"/>
              <a:t> and be ready to change it if circumstances change</a:t>
            </a:r>
            <a:r>
              <a:rPr lang="en-GB" sz="2300" dirty="0" smtClean="0"/>
              <a:t>.</a:t>
            </a:r>
            <a:br>
              <a:rPr lang="en-GB" sz="2300" dirty="0" smtClean="0"/>
            </a:br>
            <a:endParaRPr lang="en-GB" sz="2300" dirty="0" smtClean="0"/>
          </a:p>
          <a:p>
            <a:pPr marL="357188" indent="-357188">
              <a:buFont typeface="Arial" panose="020B0604020202020204" pitchFamily="34" charset="0"/>
              <a:buChar char="•"/>
            </a:pPr>
            <a:r>
              <a:rPr lang="en-GB" sz="2300" dirty="0" smtClean="0"/>
              <a:t>There are 3 main reasons why timetables don’t work – too much detail, over-ambitious and unrealistic.</a:t>
            </a:r>
            <a:br>
              <a:rPr lang="en-GB" sz="2300" dirty="0" smtClean="0"/>
            </a:br>
            <a:endParaRPr lang="en-GB" sz="2300" dirty="0" smtClean="0"/>
          </a:p>
          <a:p>
            <a:pPr marL="357188" indent="-357188">
              <a:buFont typeface="Arial" panose="020B0604020202020204" pitchFamily="34" charset="0"/>
              <a:buChar char="•"/>
            </a:pPr>
            <a:r>
              <a:rPr lang="en-GB" sz="2300" dirty="0" smtClean="0"/>
              <a:t>A timetable is not meant to tie you down in a rigid way but can be </a:t>
            </a:r>
            <a:r>
              <a:rPr lang="en-GB" sz="2300" dirty="0" smtClean="0">
                <a:solidFill>
                  <a:srgbClr val="FFFF00"/>
                </a:solidFill>
              </a:rPr>
              <a:t>an excellent tool </a:t>
            </a:r>
            <a:r>
              <a:rPr lang="en-GB" sz="2300" dirty="0" smtClean="0"/>
              <a:t>to help guide you through your revision period.</a:t>
            </a:r>
          </a:p>
        </p:txBody>
      </p:sp>
    </p:spTree>
    <p:extLst>
      <p:ext uri="{BB962C8B-B14F-4D97-AF65-F5344CB8AC3E}">
        <p14:creationId xmlns:p14="http://schemas.microsoft.com/office/powerpoint/2010/main" val="3890774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Revision Timetable</a:t>
            </a:r>
          </a:p>
        </p:txBody>
      </p:sp>
      <p:pic>
        <p:nvPicPr>
          <p:cNvPr id="3" name="Picture 2"/>
          <p:cNvPicPr>
            <a:picLocks noChangeAspect="1"/>
          </p:cNvPicPr>
          <p:nvPr/>
        </p:nvPicPr>
        <p:blipFill rotWithShape="1">
          <a:blip r:embed="rId4"/>
          <a:srcRect r="22489"/>
          <a:stretch/>
        </p:blipFill>
        <p:spPr>
          <a:xfrm>
            <a:off x="325115" y="211141"/>
            <a:ext cx="6695003" cy="2523708"/>
          </a:xfrm>
          <a:prstGeom prst="rect">
            <a:avLst/>
          </a:prstGeom>
        </p:spPr>
      </p:pic>
      <p:sp>
        <p:nvSpPr>
          <p:cNvPr id="12" name="TextBox 11"/>
          <p:cNvSpPr txBox="1"/>
          <p:nvPr/>
        </p:nvSpPr>
        <p:spPr>
          <a:xfrm>
            <a:off x="251520" y="2852936"/>
            <a:ext cx="4837927" cy="3046988"/>
          </a:xfrm>
          <a:prstGeom prst="rect">
            <a:avLst/>
          </a:prstGeom>
          <a:noFill/>
        </p:spPr>
        <p:txBody>
          <a:bodyPr wrap="square" rtlCol="0">
            <a:spAutoFit/>
          </a:bodyPr>
          <a:lstStyle/>
          <a:p>
            <a:pPr marL="357188" indent="-357188">
              <a:buFont typeface="Arial" panose="020B0604020202020204" pitchFamily="34" charset="0"/>
              <a:buChar char="•"/>
            </a:pPr>
            <a:r>
              <a:rPr lang="en-GB" sz="2400" b="1" dirty="0" smtClean="0"/>
              <a:t>Check out the revision tracker section on the </a:t>
            </a:r>
            <a:r>
              <a:rPr lang="en-GB" sz="2400" b="1" dirty="0" smtClean="0">
                <a:solidFill>
                  <a:srgbClr val="FFFF00"/>
                </a:solidFill>
              </a:rPr>
              <a:t>VLE</a:t>
            </a:r>
            <a:r>
              <a:rPr lang="en-GB" sz="2400" b="1" dirty="0" smtClean="0"/>
              <a:t> (look in the Exams section on your home page</a:t>
            </a:r>
            <a:r>
              <a:rPr lang="en-GB" sz="2400" b="1" dirty="0" smtClean="0"/>
              <a:t>).</a:t>
            </a:r>
          </a:p>
          <a:p>
            <a:pPr marL="357188" indent="-357188">
              <a:buFont typeface="Arial" panose="020B0604020202020204" pitchFamily="34" charset="0"/>
              <a:buChar char="•"/>
            </a:pPr>
            <a:endParaRPr lang="en-GB" sz="2400" b="1" dirty="0" smtClean="0"/>
          </a:p>
          <a:p>
            <a:pPr marL="357188" indent="-357188">
              <a:buFont typeface="Arial" panose="020B0604020202020204" pitchFamily="34" charset="0"/>
              <a:buChar char="•"/>
            </a:pPr>
            <a:r>
              <a:rPr lang="en-GB" sz="2400" b="1" dirty="0" smtClean="0"/>
              <a:t>If you prefer a paper timetable, </a:t>
            </a:r>
            <a:br>
              <a:rPr lang="en-GB" sz="2400" b="1" dirty="0" smtClean="0"/>
            </a:br>
            <a:r>
              <a:rPr lang="en-GB" sz="2400" b="1" dirty="0" smtClean="0"/>
              <a:t>this too can be located on the VLE.</a:t>
            </a:r>
            <a:endParaRPr lang="en-GB" sz="2800"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9447" y="3886562"/>
            <a:ext cx="1904762" cy="1904762"/>
          </a:xfrm>
          <a:prstGeom prst="rect">
            <a:avLst/>
          </a:prstGeom>
        </p:spPr>
      </p:pic>
      <p:pic>
        <p:nvPicPr>
          <p:cNvPr id="2" name="Picture 1"/>
          <p:cNvPicPr>
            <a:picLocks noChangeAspect="1"/>
          </p:cNvPicPr>
          <p:nvPr/>
        </p:nvPicPr>
        <p:blipFill>
          <a:blip r:embed="rId6"/>
          <a:stretch>
            <a:fillRect/>
          </a:stretch>
        </p:blipFill>
        <p:spPr>
          <a:xfrm rot="799748">
            <a:off x="5199793" y="864528"/>
            <a:ext cx="2080744" cy="2931811"/>
          </a:xfrm>
          <a:prstGeom prst="rect">
            <a:avLst/>
          </a:prstGeom>
        </p:spPr>
      </p:pic>
    </p:spTree>
    <p:extLst>
      <p:ext uri="{BB962C8B-B14F-4D97-AF65-F5344CB8AC3E}">
        <p14:creationId xmlns:p14="http://schemas.microsoft.com/office/powerpoint/2010/main" val="3357562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Subject Priorities</a:t>
            </a:r>
          </a:p>
        </p:txBody>
      </p:sp>
      <p:sp>
        <p:nvSpPr>
          <p:cNvPr id="2" name="TextBox 1"/>
          <p:cNvSpPr txBox="1"/>
          <p:nvPr/>
        </p:nvSpPr>
        <p:spPr>
          <a:xfrm>
            <a:off x="107504" y="116632"/>
            <a:ext cx="7143540" cy="4401205"/>
          </a:xfrm>
          <a:prstGeom prst="rect">
            <a:avLst/>
          </a:prstGeom>
          <a:noFill/>
        </p:spPr>
        <p:txBody>
          <a:bodyPr wrap="square" rtlCol="0">
            <a:spAutoFit/>
          </a:bodyPr>
          <a:lstStyle/>
          <a:p>
            <a:pPr marL="357188" indent="-357188">
              <a:buFont typeface="Arial" panose="020B0604020202020204" pitchFamily="34" charset="0"/>
              <a:buChar char="•"/>
            </a:pPr>
            <a:r>
              <a:rPr lang="en-GB" sz="2800" dirty="0"/>
              <a:t>Make </a:t>
            </a:r>
            <a:r>
              <a:rPr lang="en-GB" sz="2800" dirty="0">
                <a:solidFill>
                  <a:srgbClr val="FFFF00"/>
                </a:solidFill>
              </a:rPr>
              <a:t>a list of the subjects </a:t>
            </a:r>
            <a:r>
              <a:rPr lang="en-GB" sz="2800" dirty="0"/>
              <a:t>that you need to revise for between now and your exams</a:t>
            </a:r>
            <a:r>
              <a:rPr lang="en-GB" sz="2800" dirty="0" smtClean="0"/>
              <a:t>.</a:t>
            </a:r>
            <a:br>
              <a:rPr lang="en-GB" sz="2800" dirty="0" smtClean="0"/>
            </a:br>
            <a:endParaRPr lang="en-GB" sz="2800" dirty="0"/>
          </a:p>
          <a:p>
            <a:pPr marL="357188" indent="-357188">
              <a:buFont typeface="Arial" panose="020B0604020202020204" pitchFamily="34" charset="0"/>
              <a:buChar char="•"/>
            </a:pPr>
            <a:r>
              <a:rPr lang="en-GB" sz="2800" dirty="0" smtClean="0"/>
              <a:t>Work </a:t>
            </a:r>
            <a:r>
              <a:rPr lang="en-GB" sz="2800" dirty="0"/>
              <a:t>out which subjects have </a:t>
            </a:r>
            <a:r>
              <a:rPr lang="en-GB" sz="2800" dirty="0">
                <a:solidFill>
                  <a:srgbClr val="FFFF00"/>
                </a:solidFill>
              </a:rPr>
              <a:t>the most content</a:t>
            </a:r>
            <a:r>
              <a:rPr lang="en-GB" sz="2800" dirty="0"/>
              <a:t> that needs to be revised</a:t>
            </a:r>
            <a:r>
              <a:rPr lang="en-GB" sz="2800" dirty="0" smtClean="0"/>
              <a:t>.</a:t>
            </a:r>
            <a:br>
              <a:rPr lang="en-GB" sz="2800" dirty="0" smtClean="0"/>
            </a:br>
            <a:endParaRPr lang="en-GB" sz="2800" dirty="0"/>
          </a:p>
          <a:p>
            <a:pPr marL="357188" indent="-357188">
              <a:buFont typeface="Arial" panose="020B0604020202020204" pitchFamily="34" charset="0"/>
              <a:buChar char="•"/>
            </a:pPr>
            <a:r>
              <a:rPr lang="en-GB" sz="2800" dirty="0" smtClean="0"/>
              <a:t>Concentrate </a:t>
            </a:r>
            <a:r>
              <a:rPr lang="en-GB" sz="2800" dirty="0"/>
              <a:t>on those specific topics or modules that you are </a:t>
            </a:r>
            <a:r>
              <a:rPr lang="en-GB" sz="2800" dirty="0">
                <a:solidFill>
                  <a:srgbClr val="FFFF00"/>
                </a:solidFill>
              </a:rPr>
              <a:t>weak on </a:t>
            </a:r>
            <a:r>
              <a:rPr lang="en-GB" sz="2800" dirty="0" smtClean="0">
                <a:solidFill>
                  <a:srgbClr val="FFFF00"/>
                </a:solidFill>
              </a:rPr>
              <a:t/>
            </a:r>
            <a:br>
              <a:rPr lang="en-GB" sz="2800" dirty="0" smtClean="0">
                <a:solidFill>
                  <a:srgbClr val="FFFF00"/>
                </a:solidFill>
              </a:rPr>
            </a:br>
            <a:r>
              <a:rPr lang="en-GB" sz="2800" dirty="0" smtClean="0"/>
              <a:t>(</a:t>
            </a:r>
            <a:r>
              <a:rPr lang="en-GB" sz="2800" dirty="0"/>
              <a:t>understanding </a:t>
            </a:r>
            <a:r>
              <a:rPr lang="en-GB" sz="2800" dirty="0" smtClean="0"/>
              <a:t>your progress </a:t>
            </a:r>
            <a:r>
              <a:rPr lang="en-GB" sz="2800" dirty="0"/>
              <a:t>information and data is vital in this regard</a:t>
            </a:r>
            <a:r>
              <a:rPr lang="en-GB" sz="2800" dirty="0" smtClean="0"/>
              <a:t>).</a:t>
            </a:r>
            <a:endParaRPr lang="en-GB" sz="2800" dirty="0"/>
          </a:p>
        </p:txBody>
      </p:sp>
    </p:spTree>
    <p:extLst>
      <p:ext uri="{BB962C8B-B14F-4D97-AF65-F5344CB8AC3E}">
        <p14:creationId xmlns:p14="http://schemas.microsoft.com/office/powerpoint/2010/main" val="3754833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Subject Priorities</a:t>
            </a:r>
          </a:p>
        </p:txBody>
      </p:sp>
      <p:sp>
        <p:nvSpPr>
          <p:cNvPr id="2" name="TextBox 1"/>
          <p:cNvSpPr txBox="1"/>
          <p:nvPr/>
        </p:nvSpPr>
        <p:spPr>
          <a:xfrm>
            <a:off x="107504" y="116632"/>
            <a:ext cx="7143540" cy="4401205"/>
          </a:xfrm>
          <a:prstGeom prst="rect">
            <a:avLst/>
          </a:prstGeom>
          <a:noFill/>
        </p:spPr>
        <p:txBody>
          <a:bodyPr wrap="square" rtlCol="0">
            <a:spAutoFit/>
          </a:bodyPr>
          <a:lstStyle/>
          <a:p>
            <a:pPr marL="357188" indent="-357188">
              <a:buFont typeface="Arial" panose="020B0604020202020204" pitchFamily="34" charset="0"/>
              <a:buChar char="•"/>
            </a:pPr>
            <a:r>
              <a:rPr lang="en-GB" sz="2800" dirty="0" smtClean="0"/>
              <a:t>Break </a:t>
            </a:r>
            <a:r>
              <a:rPr lang="en-GB" sz="2800" dirty="0"/>
              <a:t>down major revision subjects into </a:t>
            </a:r>
            <a:r>
              <a:rPr lang="en-GB" sz="2800" dirty="0">
                <a:solidFill>
                  <a:srgbClr val="FFFF00"/>
                </a:solidFill>
              </a:rPr>
              <a:t>smaller parts</a:t>
            </a:r>
            <a:r>
              <a:rPr lang="en-GB" sz="2800" dirty="0"/>
              <a:t>, this can help you make </a:t>
            </a:r>
            <a:r>
              <a:rPr lang="en-GB" sz="2800" dirty="0" smtClean="0"/>
              <a:t>your studying </a:t>
            </a:r>
            <a:r>
              <a:rPr lang="en-GB" sz="2800" dirty="0"/>
              <a:t>more precise</a:t>
            </a:r>
            <a:r>
              <a:rPr lang="en-GB" sz="2800" dirty="0" smtClean="0"/>
              <a:t>.</a:t>
            </a:r>
            <a:br>
              <a:rPr lang="en-GB" sz="2800" dirty="0" smtClean="0"/>
            </a:br>
            <a:endParaRPr lang="en-GB" sz="2800" dirty="0" smtClean="0"/>
          </a:p>
          <a:p>
            <a:pPr marL="357188" indent="-357188">
              <a:buFont typeface="Arial" panose="020B0604020202020204" pitchFamily="34" charset="0"/>
              <a:buChar char="•"/>
            </a:pPr>
            <a:r>
              <a:rPr lang="en-GB" sz="2800" dirty="0"/>
              <a:t>Do not leave your most difficult or hardest subjects till the end of the day. Instead try to get </a:t>
            </a:r>
            <a:r>
              <a:rPr lang="en-GB" sz="2800" dirty="0" smtClean="0"/>
              <a:t>these out </a:t>
            </a:r>
            <a:r>
              <a:rPr lang="en-GB" sz="2800" dirty="0"/>
              <a:t>of the way early on</a:t>
            </a:r>
            <a:r>
              <a:rPr lang="en-GB" sz="2800" dirty="0" smtClean="0"/>
              <a:t>.</a:t>
            </a:r>
            <a:br>
              <a:rPr lang="en-GB" sz="2800" dirty="0" smtClean="0"/>
            </a:br>
            <a:endParaRPr lang="en-GB" sz="2800" dirty="0" smtClean="0"/>
          </a:p>
          <a:p>
            <a:pPr marL="357188" indent="-357188">
              <a:buFont typeface="Arial" panose="020B0604020202020204" pitchFamily="34" charset="0"/>
              <a:buChar char="•"/>
            </a:pPr>
            <a:r>
              <a:rPr lang="en-GB" sz="2800" dirty="0" smtClean="0"/>
              <a:t>Try </a:t>
            </a:r>
            <a:r>
              <a:rPr lang="en-GB" sz="2800" dirty="0"/>
              <a:t>not to spend the whole day revising one </a:t>
            </a:r>
            <a:r>
              <a:rPr lang="en-GB" sz="2800" dirty="0" smtClean="0"/>
              <a:t>subject.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8528" y="4017849"/>
            <a:ext cx="2740899" cy="1827266"/>
          </a:xfrm>
          <a:prstGeom prst="rect">
            <a:avLst/>
          </a:prstGeom>
        </p:spPr>
      </p:pic>
    </p:spTree>
    <p:extLst>
      <p:ext uri="{BB962C8B-B14F-4D97-AF65-F5344CB8AC3E}">
        <p14:creationId xmlns:p14="http://schemas.microsoft.com/office/powerpoint/2010/main" val="2780842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Motivation</a:t>
            </a:r>
          </a:p>
        </p:txBody>
      </p:sp>
      <p:sp>
        <p:nvSpPr>
          <p:cNvPr id="2" name="TextBox 1"/>
          <p:cNvSpPr txBox="1"/>
          <p:nvPr/>
        </p:nvSpPr>
        <p:spPr>
          <a:xfrm>
            <a:off x="107504" y="116632"/>
            <a:ext cx="7143540" cy="4401205"/>
          </a:xfrm>
          <a:prstGeom prst="rect">
            <a:avLst/>
          </a:prstGeom>
          <a:noFill/>
        </p:spPr>
        <p:txBody>
          <a:bodyPr wrap="square" rtlCol="0">
            <a:spAutoFit/>
          </a:bodyPr>
          <a:lstStyle/>
          <a:p>
            <a:pPr marL="357188" indent="-357188">
              <a:buFont typeface="Arial" panose="020B0604020202020204" pitchFamily="34" charset="0"/>
              <a:buChar char="•"/>
            </a:pPr>
            <a:r>
              <a:rPr lang="en-GB" sz="2800" dirty="0" smtClean="0"/>
              <a:t>Staying motivated is really important – a good way to sat motivated is to set </a:t>
            </a:r>
            <a:r>
              <a:rPr lang="en-GB" sz="2800" dirty="0" smtClean="0">
                <a:solidFill>
                  <a:srgbClr val="FFFF00"/>
                </a:solidFill>
              </a:rPr>
              <a:t>targets</a:t>
            </a:r>
            <a:r>
              <a:rPr lang="en-GB" sz="2800" dirty="0" smtClean="0"/>
              <a:t> during revision and reward yourself when you hit your targets.</a:t>
            </a:r>
            <a:br>
              <a:rPr lang="en-GB" sz="2800" dirty="0" smtClean="0"/>
            </a:br>
            <a:endParaRPr lang="en-GB" sz="2800" dirty="0" smtClean="0"/>
          </a:p>
          <a:p>
            <a:pPr marL="357188" indent="-357188">
              <a:buFont typeface="Arial" panose="020B0604020202020204" pitchFamily="34" charset="0"/>
              <a:buChar char="•"/>
            </a:pPr>
            <a:r>
              <a:rPr lang="en-GB" sz="2800" dirty="0" smtClean="0"/>
              <a:t>Plan your </a:t>
            </a:r>
            <a:r>
              <a:rPr lang="en-GB" sz="2800" dirty="0" smtClean="0">
                <a:solidFill>
                  <a:srgbClr val="FFFF00"/>
                </a:solidFill>
              </a:rPr>
              <a:t>rewards</a:t>
            </a:r>
            <a:r>
              <a:rPr lang="en-GB" sz="2800" dirty="0" smtClean="0"/>
              <a:t> – it could be a chunk of chocolate, listen to your favourite song, </a:t>
            </a:r>
            <a:r>
              <a:rPr lang="en-GB" sz="2800" dirty="0" err="1" smtClean="0"/>
              <a:t>etc</a:t>
            </a:r>
            <a:r>
              <a:rPr lang="en-GB" sz="2800" dirty="0" smtClean="0"/>
              <a:t/>
            </a:r>
            <a:br>
              <a:rPr lang="en-GB" sz="2800" dirty="0" smtClean="0"/>
            </a:br>
            <a:endParaRPr lang="en-GB" sz="2800" dirty="0" smtClean="0"/>
          </a:p>
          <a:p>
            <a:pPr marL="357188" indent="-357188">
              <a:buFont typeface="Arial" panose="020B0604020202020204" pitchFamily="34" charset="0"/>
              <a:buChar char="•"/>
            </a:pPr>
            <a:r>
              <a:rPr lang="en-GB" sz="2800" dirty="0" smtClean="0"/>
              <a:t>Your first reward could be for completing your revision timetable.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575" y="4077072"/>
            <a:ext cx="1942852" cy="1745450"/>
          </a:xfrm>
          <a:prstGeom prst="rect">
            <a:avLst/>
          </a:prstGeom>
        </p:spPr>
      </p:pic>
    </p:spTree>
    <p:extLst>
      <p:ext uri="{BB962C8B-B14F-4D97-AF65-F5344CB8AC3E}">
        <p14:creationId xmlns:p14="http://schemas.microsoft.com/office/powerpoint/2010/main" val="3554438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Look after yourself!</a:t>
            </a:r>
          </a:p>
        </p:txBody>
      </p:sp>
      <p:sp>
        <p:nvSpPr>
          <p:cNvPr id="2" name="TextBox 1"/>
          <p:cNvSpPr txBox="1"/>
          <p:nvPr/>
        </p:nvSpPr>
        <p:spPr>
          <a:xfrm>
            <a:off x="107504" y="116632"/>
            <a:ext cx="7143540" cy="4893647"/>
          </a:xfrm>
          <a:prstGeom prst="rect">
            <a:avLst/>
          </a:prstGeom>
          <a:noFill/>
        </p:spPr>
        <p:txBody>
          <a:bodyPr wrap="square" rtlCol="0">
            <a:spAutoFit/>
          </a:bodyPr>
          <a:lstStyle/>
          <a:p>
            <a:pPr marL="357188" indent="-357188">
              <a:buFont typeface="Arial" panose="020B0604020202020204" pitchFamily="34" charset="0"/>
              <a:buChar char="•"/>
            </a:pPr>
            <a:r>
              <a:rPr lang="en-GB" sz="2400" dirty="0" smtClean="0"/>
              <a:t>The health benefits of </a:t>
            </a:r>
            <a:r>
              <a:rPr lang="en-GB" sz="2400" dirty="0" smtClean="0">
                <a:solidFill>
                  <a:srgbClr val="FFFF00"/>
                </a:solidFill>
              </a:rPr>
              <a:t>exercise</a:t>
            </a:r>
            <a:r>
              <a:rPr lang="en-GB" sz="2400" dirty="0" smtClean="0"/>
              <a:t> are strongly accepted in the medical community – it’s obvious it is good for your body, but it’s great for mental health. Exercise is prescribed for anxiety – could you maybe walk to school? Walking pushes oxygen around the body, takes you away from a screen and gives you thinking time.</a:t>
            </a:r>
            <a:br>
              <a:rPr lang="en-GB" sz="2400" dirty="0" smtClean="0"/>
            </a:br>
            <a:endParaRPr lang="en-GB" sz="2400" dirty="0" smtClean="0"/>
          </a:p>
          <a:p>
            <a:pPr marL="357188" indent="-357188">
              <a:buFont typeface="Arial" panose="020B0604020202020204" pitchFamily="34" charset="0"/>
              <a:buChar char="•"/>
            </a:pPr>
            <a:r>
              <a:rPr lang="en-GB" sz="2400" dirty="0" smtClean="0"/>
              <a:t>Getting a good </a:t>
            </a:r>
            <a:r>
              <a:rPr lang="en-GB" sz="2400" dirty="0" smtClean="0">
                <a:solidFill>
                  <a:srgbClr val="FFFF00"/>
                </a:solidFill>
              </a:rPr>
              <a:t>sleep</a:t>
            </a:r>
            <a:r>
              <a:rPr lang="en-GB" sz="2400" dirty="0" smtClean="0"/>
              <a:t> will make a difference to how you feel – you’ll find it easier to produce good work after a good sleep – if </a:t>
            </a:r>
            <a:r>
              <a:rPr lang="en-GB" sz="2400" dirty="0" smtClean="0"/>
              <a:t>you</a:t>
            </a:r>
            <a:br>
              <a:rPr lang="en-GB" sz="2400" dirty="0" smtClean="0"/>
            </a:br>
            <a:r>
              <a:rPr lang="en-GB" sz="2400" dirty="0" smtClean="0"/>
              <a:t>don’t </a:t>
            </a:r>
            <a:r>
              <a:rPr lang="en-GB" sz="2400" dirty="0" smtClean="0"/>
              <a:t>have enough </a:t>
            </a:r>
            <a:r>
              <a:rPr lang="en-GB" sz="2400" dirty="0" smtClean="0"/>
              <a:t>sleep,</a:t>
            </a:r>
            <a:br>
              <a:rPr lang="en-GB" sz="2400" dirty="0" smtClean="0"/>
            </a:br>
            <a:r>
              <a:rPr lang="en-GB" sz="2400" dirty="0" smtClean="0"/>
              <a:t>you </a:t>
            </a:r>
            <a:r>
              <a:rPr lang="en-GB" sz="2400" dirty="0" smtClean="0"/>
              <a:t>will find it hard to focus!</a:t>
            </a:r>
            <a:endParaRPr lang="en-GB" sz="2800"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169" y="3933056"/>
            <a:ext cx="2453258" cy="1889009"/>
          </a:xfrm>
          <a:prstGeom prst="rect">
            <a:avLst/>
          </a:prstGeom>
        </p:spPr>
      </p:pic>
    </p:spTree>
    <p:extLst>
      <p:ext uri="{BB962C8B-B14F-4D97-AF65-F5344CB8AC3E}">
        <p14:creationId xmlns:p14="http://schemas.microsoft.com/office/powerpoint/2010/main" val="497557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Look after yourself!</a:t>
            </a:r>
          </a:p>
        </p:txBody>
      </p:sp>
      <p:sp>
        <p:nvSpPr>
          <p:cNvPr id="2" name="TextBox 1"/>
          <p:cNvSpPr txBox="1"/>
          <p:nvPr/>
        </p:nvSpPr>
        <p:spPr>
          <a:xfrm>
            <a:off x="107504" y="116632"/>
            <a:ext cx="7143540" cy="4401205"/>
          </a:xfrm>
          <a:prstGeom prst="rect">
            <a:avLst/>
          </a:prstGeom>
          <a:noFill/>
        </p:spPr>
        <p:txBody>
          <a:bodyPr wrap="square" rtlCol="0">
            <a:spAutoFit/>
          </a:bodyPr>
          <a:lstStyle/>
          <a:p>
            <a:pPr marL="357188" indent="-357188">
              <a:buFont typeface="Arial" panose="020B0604020202020204" pitchFamily="34" charset="0"/>
              <a:buChar char="•"/>
            </a:pPr>
            <a:r>
              <a:rPr lang="en-GB" sz="2800" dirty="0" smtClean="0"/>
              <a:t>Avoid caffeine, a big meal, </a:t>
            </a:r>
            <a:r>
              <a:rPr lang="en-GB" sz="2800" dirty="0" err="1" smtClean="0"/>
              <a:t>vigourous</a:t>
            </a:r>
            <a:r>
              <a:rPr lang="en-GB" sz="2800" dirty="0" smtClean="0"/>
              <a:t> exercise, loud music, bright lights, arguments</a:t>
            </a:r>
            <a:r>
              <a:rPr lang="en-GB" sz="2800" dirty="0"/>
              <a:t> </a:t>
            </a:r>
            <a:r>
              <a:rPr lang="en-GB" sz="2800" dirty="0" smtClean="0"/>
              <a:t>and screens AT LEAST one hour before you go to sleep!</a:t>
            </a:r>
            <a:br>
              <a:rPr lang="en-GB" sz="2800" dirty="0" smtClean="0"/>
            </a:br>
            <a:endParaRPr lang="en-GB" sz="2800" dirty="0" smtClean="0"/>
          </a:p>
          <a:p>
            <a:pPr marL="357188" indent="-357188">
              <a:buFont typeface="Arial" panose="020B0604020202020204" pitchFamily="34" charset="0"/>
              <a:buChar char="•"/>
            </a:pPr>
            <a:r>
              <a:rPr lang="en-GB" sz="2800" dirty="0" smtClean="0"/>
              <a:t>To get you sleepy try a shower or bath before bed, soft music, reading for pleasure, a milky drink or lavender oil on your pillow.</a:t>
            </a:r>
            <a:br>
              <a:rPr lang="en-GB" sz="2800" dirty="0" smtClean="0"/>
            </a:br>
            <a:endParaRPr lang="en-GB" sz="2800" dirty="0" smtClean="0"/>
          </a:p>
          <a:p>
            <a:pPr marL="357188" indent="-357188">
              <a:buFont typeface="Arial" panose="020B0604020202020204" pitchFamily="34" charset="0"/>
              <a:buChar char="•"/>
            </a:pPr>
            <a:r>
              <a:rPr lang="en-GB" sz="2800" dirty="0" smtClean="0"/>
              <a:t>Eat and drink well – drink plenty of water!</a:t>
            </a:r>
          </a:p>
        </p:txBody>
      </p:sp>
    </p:spTree>
    <p:extLst>
      <p:ext uri="{BB962C8B-B14F-4D97-AF65-F5344CB8AC3E}">
        <p14:creationId xmlns:p14="http://schemas.microsoft.com/office/powerpoint/2010/main" val="1204500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a:off x="1187450" y="693738"/>
            <a:ext cx="6048375" cy="60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495308" y="764704"/>
            <a:ext cx="8136904" cy="4493538"/>
          </a:xfrm>
          <a:prstGeom prst="rect">
            <a:avLst/>
          </a:prstGeom>
          <a:noFill/>
        </p:spPr>
        <p:txBody>
          <a:bodyPr wrap="square" rtlCol="0" anchor="ctr">
            <a:spAutoFit/>
          </a:bodyPr>
          <a:lstStyle/>
          <a:p>
            <a:pPr algn="ctr"/>
            <a:r>
              <a:rPr lang="en-GB" sz="2900" dirty="0" smtClean="0"/>
              <a:t>This year for some of you will be one of the most stressful yet rewarding years of your life.</a:t>
            </a:r>
          </a:p>
          <a:p>
            <a:pPr algn="ctr"/>
            <a:endParaRPr lang="en-GB" sz="2900" dirty="0" smtClean="0"/>
          </a:p>
          <a:p>
            <a:pPr algn="ctr"/>
            <a:r>
              <a:rPr lang="en-GB" sz="2900" dirty="0" smtClean="0"/>
              <a:t>Organisation in the next 6 – 8 weeks will be the key to success</a:t>
            </a:r>
            <a:r>
              <a:rPr lang="en-GB" sz="2900" dirty="0" smtClean="0"/>
              <a:t>.</a:t>
            </a:r>
          </a:p>
          <a:p>
            <a:pPr algn="ctr"/>
            <a:endParaRPr lang="en-GB" sz="2900" dirty="0"/>
          </a:p>
          <a:p>
            <a:pPr algn="ctr"/>
            <a:r>
              <a:rPr lang="en-GB" sz="2900" dirty="0"/>
              <a:t>The workload is high and prior planning and preparation will help spread the load.</a:t>
            </a:r>
          </a:p>
          <a:p>
            <a:pPr algn="ctr"/>
            <a:endParaRPr lang="en-GB" sz="5400" dirty="0"/>
          </a:p>
        </p:txBody>
      </p:sp>
      <p:pic>
        <p:nvPicPr>
          <p:cNvPr id="5" name="Picture 2" descr="j04338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5025"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j04315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0099"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j04315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172"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j04315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0249"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j04315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4976"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j04316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5124" y="6137646"/>
            <a:ext cx="675729" cy="6757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j04316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951"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j04316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0049"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j04325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0196"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j04326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926"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j04338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0001"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j04338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5074"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j043386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40148"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5" descr="j043386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5220" y="6137646"/>
            <a:ext cx="675729" cy="67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78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Pressure</a:t>
            </a:r>
          </a:p>
        </p:txBody>
      </p:sp>
      <p:sp>
        <p:nvSpPr>
          <p:cNvPr id="2" name="TextBox 1"/>
          <p:cNvSpPr txBox="1"/>
          <p:nvPr/>
        </p:nvSpPr>
        <p:spPr>
          <a:xfrm>
            <a:off x="82452" y="79054"/>
            <a:ext cx="7143540" cy="5509200"/>
          </a:xfrm>
          <a:prstGeom prst="rect">
            <a:avLst/>
          </a:prstGeom>
          <a:noFill/>
        </p:spPr>
        <p:txBody>
          <a:bodyPr wrap="square" rtlCol="0">
            <a:spAutoFit/>
          </a:bodyPr>
          <a:lstStyle/>
          <a:p>
            <a:pPr marL="357188" indent="-357188">
              <a:buFont typeface="Arial" panose="020B0604020202020204" pitchFamily="34" charset="0"/>
              <a:buChar char="•"/>
            </a:pPr>
            <a:r>
              <a:rPr lang="en-GB" sz="2200" dirty="0" smtClean="0"/>
              <a:t>Forget spiders, snakes and heights, our greatest fear is the </a:t>
            </a:r>
            <a:r>
              <a:rPr lang="en-GB" sz="2200" dirty="0" smtClean="0">
                <a:solidFill>
                  <a:srgbClr val="FFFF00"/>
                </a:solidFill>
              </a:rPr>
              <a:t>fear of failure</a:t>
            </a:r>
            <a:r>
              <a:rPr lang="en-GB" sz="2200" dirty="0" smtClean="0"/>
              <a:t>.</a:t>
            </a:r>
            <a:br>
              <a:rPr lang="en-GB" sz="2200" dirty="0" smtClean="0"/>
            </a:br>
            <a:endParaRPr lang="en-GB" sz="2200" dirty="0" smtClean="0"/>
          </a:p>
          <a:p>
            <a:pPr marL="357188" indent="-357188">
              <a:buFont typeface="Arial" panose="020B0604020202020204" pitchFamily="34" charset="0"/>
              <a:buChar char="•"/>
            </a:pPr>
            <a:r>
              <a:rPr lang="en-GB" sz="2200" dirty="0" smtClean="0"/>
              <a:t>We fear not being good enough, not achieving our potential, letting those round us down and we fear being seen as a failure.</a:t>
            </a:r>
            <a:br>
              <a:rPr lang="en-GB" sz="2200" dirty="0" smtClean="0"/>
            </a:br>
            <a:endParaRPr lang="en-GB" sz="2200" dirty="0" smtClean="0"/>
          </a:p>
          <a:p>
            <a:pPr marL="357188" indent="-357188">
              <a:buFont typeface="Arial" panose="020B0604020202020204" pitchFamily="34" charset="0"/>
              <a:buChar char="•"/>
            </a:pPr>
            <a:r>
              <a:rPr lang="en-GB" sz="2200" dirty="0" smtClean="0"/>
              <a:t>The fear of failure can have a negative impact on our performance. If we dwell on the consequences of under-achieving the thought of failure becomes more and more terrifying.</a:t>
            </a:r>
            <a:br>
              <a:rPr lang="en-GB" sz="2200" dirty="0" smtClean="0"/>
            </a:br>
            <a:endParaRPr lang="en-GB" sz="2200" dirty="0" smtClean="0"/>
          </a:p>
          <a:p>
            <a:pPr marL="357188" indent="-357188">
              <a:buFont typeface="Arial" panose="020B0604020202020204" pitchFamily="34" charset="0"/>
              <a:buChar char="•"/>
            </a:pPr>
            <a:r>
              <a:rPr lang="en-GB" sz="2200" dirty="0" smtClean="0"/>
              <a:t>Imagine your brain is a computer </a:t>
            </a:r>
            <a:r>
              <a:rPr lang="en-GB" sz="2200" dirty="0" smtClean="0"/>
              <a:t>and</a:t>
            </a:r>
            <a:br>
              <a:rPr lang="en-GB" sz="2200" dirty="0" smtClean="0"/>
            </a:br>
            <a:r>
              <a:rPr lang="en-GB" sz="2200" dirty="0" smtClean="0"/>
              <a:t>you </a:t>
            </a:r>
            <a:r>
              <a:rPr lang="en-GB" sz="2200" dirty="0" smtClean="0"/>
              <a:t>need to reprogram it, strip </a:t>
            </a:r>
            <a:r>
              <a:rPr lang="en-GB" sz="2200" dirty="0" smtClean="0"/>
              <a:t>down</a:t>
            </a:r>
            <a:br>
              <a:rPr lang="en-GB" sz="2200" dirty="0" smtClean="0"/>
            </a:br>
            <a:r>
              <a:rPr lang="en-GB" sz="2200" dirty="0" smtClean="0"/>
              <a:t>the </a:t>
            </a:r>
            <a:r>
              <a:rPr lang="en-GB" sz="2200" dirty="0" smtClean="0"/>
              <a:t>negative beliefs and replace </a:t>
            </a:r>
            <a:r>
              <a:rPr lang="en-GB" sz="2200" dirty="0" smtClean="0"/>
              <a:t>them</a:t>
            </a:r>
            <a:br>
              <a:rPr lang="en-GB" sz="2200" dirty="0" smtClean="0"/>
            </a:br>
            <a:r>
              <a:rPr lang="en-GB" sz="2200" dirty="0" smtClean="0"/>
              <a:t>with </a:t>
            </a:r>
            <a:r>
              <a:rPr lang="en-GB" sz="2200" dirty="0" smtClean="0"/>
              <a:t>a more productive way of thinking.</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084" y="4221088"/>
            <a:ext cx="1817616" cy="1625682"/>
          </a:xfrm>
          <a:prstGeom prst="rect">
            <a:avLst/>
          </a:prstGeom>
        </p:spPr>
      </p:pic>
    </p:spTree>
    <p:extLst>
      <p:ext uri="{BB962C8B-B14F-4D97-AF65-F5344CB8AC3E}">
        <p14:creationId xmlns:p14="http://schemas.microsoft.com/office/powerpoint/2010/main" val="1751709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Pressure</a:t>
            </a:r>
          </a:p>
        </p:txBody>
      </p:sp>
      <p:sp>
        <p:nvSpPr>
          <p:cNvPr id="2" name="TextBox 1"/>
          <p:cNvSpPr txBox="1"/>
          <p:nvPr/>
        </p:nvSpPr>
        <p:spPr>
          <a:xfrm>
            <a:off x="82452" y="79054"/>
            <a:ext cx="7143540" cy="5693866"/>
          </a:xfrm>
          <a:prstGeom prst="rect">
            <a:avLst/>
          </a:prstGeom>
          <a:noFill/>
        </p:spPr>
        <p:txBody>
          <a:bodyPr wrap="square" rtlCol="0">
            <a:spAutoFit/>
          </a:bodyPr>
          <a:lstStyle/>
          <a:p>
            <a:pPr marL="357188" indent="-357188">
              <a:buFont typeface="Arial" panose="020B0604020202020204" pitchFamily="34" charset="0"/>
              <a:buChar char="•"/>
            </a:pPr>
            <a:r>
              <a:rPr lang="en-GB" sz="2400" dirty="0"/>
              <a:t>Use deep breathing to relax your body and mind. </a:t>
            </a:r>
            <a:r>
              <a:rPr lang="en-GB" sz="2400" dirty="0" smtClean="0"/>
              <a:t/>
            </a:r>
            <a:br>
              <a:rPr lang="en-GB" sz="2400" dirty="0" smtClean="0"/>
            </a:br>
            <a:endParaRPr lang="en-GB" sz="2400" dirty="0" smtClean="0"/>
          </a:p>
          <a:p>
            <a:pPr marL="357188" indent="-357188">
              <a:buFont typeface="Arial" panose="020B0604020202020204" pitchFamily="34" charset="0"/>
              <a:buChar char="•"/>
            </a:pPr>
            <a:r>
              <a:rPr lang="en-GB" sz="2400" dirty="0"/>
              <a:t>Use positive language with yourself and visualise your exams going smoothly. </a:t>
            </a:r>
            <a:r>
              <a:rPr lang="en-GB" sz="2400" dirty="0" smtClean="0"/>
              <a:t/>
            </a:r>
            <a:br>
              <a:rPr lang="en-GB" sz="2400" dirty="0" smtClean="0"/>
            </a:br>
            <a:endParaRPr lang="en-GB" sz="2400" dirty="0"/>
          </a:p>
          <a:p>
            <a:pPr marL="357188" indent="-357188">
              <a:buFont typeface="Arial" panose="020B0604020202020204" pitchFamily="34" charset="0"/>
              <a:buChar char="•"/>
            </a:pPr>
            <a:r>
              <a:rPr lang="en-GB" sz="2400" dirty="0"/>
              <a:t>If possible, avoid classmates who are highly stressed or who want to talk about the exams. </a:t>
            </a:r>
            <a:r>
              <a:rPr lang="en-GB" sz="2400" dirty="0" smtClean="0"/>
              <a:t/>
            </a:r>
            <a:br>
              <a:rPr lang="en-GB" sz="2400" dirty="0" smtClean="0"/>
            </a:br>
            <a:endParaRPr lang="en-GB" sz="2400" dirty="0"/>
          </a:p>
          <a:p>
            <a:pPr marL="357188" indent="-357188">
              <a:buFont typeface="Arial" panose="020B0604020202020204" pitchFamily="34" charset="0"/>
              <a:buChar char="•"/>
            </a:pPr>
            <a:r>
              <a:rPr lang="en-GB" sz="2400" dirty="0"/>
              <a:t>Practise your relaxation techniques so they are natural to you by exam day. </a:t>
            </a:r>
            <a:r>
              <a:rPr lang="en-GB" sz="2400" dirty="0" smtClean="0"/>
              <a:t/>
            </a:r>
            <a:br>
              <a:rPr lang="en-GB" sz="2400" dirty="0" smtClean="0"/>
            </a:br>
            <a:endParaRPr lang="en-GB" sz="2400" dirty="0"/>
          </a:p>
          <a:p>
            <a:pPr marL="357188" indent="-357188">
              <a:buFont typeface="Arial" panose="020B0604020202020204" pitchFamily="34" charset="0"/>
              <a:buChar char="•"/>
            </a:pPr>
            <a:r>
              <a:rPr lang="en-GB" sz="2400" dirty="0"/>
              <a:t>Plan your exam day so </a:t>
            </a:r>
            <a:r>
              <a:rPr lang="en-GB" sz="2400" dirty="0" smtClean="0"/>
              <a:t>you</a:t>
            </a:r>
            <a:br>
              <a:rPr lang="en-GB" sz="2400" dirty="0" smtClean="0"/>
            </a:br>
            <a:r>
              <a:rPr lang="en-GB" sz="2400" dirty="0" smtClean="0"/>
              <a:t>feel </a:t>
            </a:r>
            <a:r>
              <a:rPr lang="en-GB" sz="2400" dirty="0"/>
              <a:t>in control; allow </a:t>
            </a:r>
            <a:r>
              <a:rPr lang="en-GB" sz="2400" dirty="0" smtClean="0"/>
              <a:t>for</a:t>
            </a:r>
            <a:br>
              <a:rPr lang="en-GB" sz="2400" dirty="0" smtClean="0"/>
            </a:br>
            <a:r>
              <a:rPr lang="en-GB" sz="2400" dirty="0" smtClean="0"/>
              <a:t>travel </a:t>
            </a:r>
            <a:r>
              <a:rPr lang="en-GB" sz="2400" dirty="0"/>
              <a:t>and proper meals.</a:t>
            </a:r>
          </a:p>
          <a:p>
            <a:pPr marL="357188" indent="-357188">
              <a:buFont typeface="Arial" panose="020B0604020202020204" pitchFamily="34" charset="0"/>
              <a:buChar char="•"/>
            </a:pPr>
            <a:endParaRPr lang="en-GB" sz="2800" dirty="0" smtClean="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461" y="4208736"/>
            <a:ext cx="2627784" cy="1642365"/>
          </a:xfrm>
          <a:prstGeom prst="rect">
            <a:avLst/>
          </a:prstGeom>
        </p:spPr>
      </p:pic>
    </p:spTree>
    <p:extLst>
      <p:ext uri="{BB962C8B-B14F-4D97-AF65-F5344CB8AC3E}">
        <p14:creationId xmlns:p14="http://schemas.microsoft.com/office/powerpoint/2010/main" val="3296921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Former Pupils Top Tips!</a:t>
            </a:r>
            <a:endParaRPr lang="en-GB" sz="4800" dirty="0" smtClean="0"/>
          </a:p>
        </p:txBody>
      </p:sp>
      <p:sp>
        <p:nvSpPr>
          <p:cNvPr id="2" name="TextBox 1"/>
          <p:cNvSpPr txBox="1"/>
          <p:nvPr/>
        </p:nvSpPr>
        <p:spPr>
          <a:xfrm>
            <a:off x="82452" y="79054"/>
            <a:ext cx="7143540" cy="4524315"/>
          </a:xfrm>
          <a:prstGeom prst="rect">
            <a:avLst/>
          </a:prstGeom>
          <a:noFill/>
        </p:spPr>
        <p:txBody>
          <a:bodyPr wrap="square" rtlCol="0">
            <a:spAutoFit/>
          </a:bodyPr>
          <a:lstStyle/>
          <a:p>
            <a:pPr marL="457200" lvl="0" indent="-457200">
              <a:buFont typeface="+mj-lt"/>
              <a:buAutoNum type="arabicPeriod"/>
            </a:pPr>
            <a:r>
              <a:rPr lang="en-GB" sz="2400" dirty="0"/>
              <a:t>When doing homework and revision, ensure that you are </a:t>
            </a:r>
            <a:r>
              <a:rPr lang="en-GB" sz="2400" dirty="0">
                <a:solidFill>
                  <a:srgbClr val="FFFF00"/>
                </a:solidFill>
              </a:rPr>
              <a:t>away from all distractions</a:t>
            </a:r>
            <a:r>
              <a:rPr lang="en-GB" sz="2400" dirty="0"/>
              <a:t>. If necessary, create a study space that you can use purely for school work in order to create boundaries between work and free </a:t>
            </a:r>
            <a:r>
              <a:rPr lang="en-GB" sz="2400" dirty="0" smtClean="0"/>
              <a:t>time.</a:t>
            </a:r>
            <a:br>
              <a:rPr lang="en-GB" sz="2400" dirty="0" smtClean="0"/>
            </a:br>
            <a:endParaRPr lang="en-GB" sz="2400" dirty="0" smtClean="0"/>
          </a:p>
          <a:p>
            <a:pPr marL="457200" lvl="0" indent="-457200">
              <a:buFont typeface="+mj-lt"/>
              <a:buAutoNum type="arabicPeriod"/>
            </a:pPr>
            <a:r>
              <a:rPr lang="en-GB" sz="2400" dirty="0" smtClean="0"/>
              <a:t>Don't </a:t>
            </a:r>
            <a:r>
              <a:rPr lang="en-GB" sz="2400" dirty="0"/>
              <a:t>underestimate the power of free time. Near exams, it seems that there are not enough hours in the day and throughout the year all work can feel like this. However, it is important to </a:t>
            </a:r>
            <a:r>
              <a:rPr lang="en-GB" sz="2400" dirty="0">
                <a:solidFill>
                  <a:srgbClr val="FFFF00"/>
                </a:solidFill>
              </a:rPr>
              <a:t>take time to relax</a:t>
            </a:r>
            <a:r>
              <a:rPr lang="en-GB" sz="2400" dirty="0"/>
              <a:t>. Don't give up on your hobbies and, if necessary, take a walk or listen to some music</a:t>
            </a:r>
            <a:r>
              <a:rPr lang="en-GB" sz="2400" dirty="0" smtClean="0"/>
              <a:t>.</a:t>
            </a:r>
            <a:endParaRPr lang="en-GB" sz="2800" dirty="0" smtClean="0"/>
          </a:p>
        </p:txBody>
      </p:sp>
    </p:spTree>
    <p:extLst>
      <p:ext uri="{BB962C8B-B14F-4D97-AF65-F5344CB8AC3E}">
        <p14:creationId xmlns:p14="http://schemas.microsoft.com/office/powerpoint/2010/main" val="1346193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Former Pupils Top Tips!</a:t>
            </a:r>
            <a:endParaRPr lang="en-GB" sz="4800" dirty="0" smtClean="0"/>
          </a:p>
        </p:txBody>
      </p:sp>
      <p:sp>
        <p:nvSpPr>
          <p:cNvPr id="2" name="TextBox 1"/>
          <p:cNvSpPr txBox="1"/>
          <p:nvPr/>
        </p:nvSpPr>
        <p:spPr>
          <a:xfrm>
            <a:off x="82452" y="79054"/>
            <a:ext cx="7143540" cy="5940088"/>
          </a:xfrm>
          <a:prstGeom prst="rect">
            <a:avLst/>
          </a:prstGeom>
          <a:noFill/>
        </p:spPr>
        <p:txBody>
          <a:bodyPr wrap="square" rtlCol="0">
            <a:spAutoFit/>
          </a:bodyPr>
          <a:lstStyle/>
          <a:p>
            <a:pPr marL="457200" lvl="0" indent="-457200">
              <a:buFont typeface="+mj-lt"/>
              <a:buAutoNum type="arabicPeriod" startAt="3"/>
            </a:pPr>
            <a:r>
              <a:rPr lang="en-GB" sz="2200" dirty="0" smtClean="0"/>
              <a:t>If </a:t>
            </a:r>
            <a:r>
              <a:rPr lang="en-GB" sz="2200" dirty="0"/>
              <a:t>you are struggling on any topic </a:t>
            </a:r>
            <a:r>
              <a:rPr lang="en-GB" sz="2200" dirty="0">
                <a:solidFill>
                  <a:srgbClr val="FFFF00"/>
                </a:solidFill>
              </a:rPr>
              <a:t>ASK FOR HELP NOW </a:t>
            </a:r>
            <a:r>
              <a:rPr lang="en-GB" sz="2200" dirty="0"/>
              <a:t>- otherwise you will regret it when you are revising for all your exams and have an extra thing to try and work out</a:t>
            </a:r>
            <a:r>
              <a:rPr lang="en-GB" sz="2200" dirty="0" smtClean="0"/>
              <a:t>.</a:t>
            </a:r>
            <a:br>
              <a:rPr lang="en-GB" sz="2200" dirty="0" smtClean="0"/>
            </a:br>
            <a:endParaRPr lang="en-GB" sz="2200" dirty="0"/>
          </a:p>
          <a:p>
            <a:pPr marL="457200" lvl="0" indent="-457200">
              <a:buFont typeface="+mj-lt"/>
              <a:buAutoNum type="arabicPeriod" startAt="3"/>
            </a:pPr>
            <a:r>
              <a:rPr lang="en-GB" sz="2200" dirty="0" smtClean="0"/>
              <a:t>Keep </a:t>
            </a:r>
            <a:r>
              <a:rPr lang="en-GB" sz="2200" dirty="0"/>
              <a:t>your </a:t>
            </a:r>
            <a:r>
              <a:rPr lang="en-GB" sz="2200" dirty="0">
                <a:solidFill>
                  <a:srgbClr val="FFFF00"/>
                </a:solidFill>
              </a:rPr>
              <a:t>files and notes organised</a:t>
            </a:r>
            <a:r>
              <a:rPr lang="en-GB" sz="2200" dirty="0"/>
              <a:t>; GCSEs are still a while off, but you can give yourself one less stressful task at the time by keeping your file neat now. There's nothing worse than fishing through jumbled notes when revising</a:t>
            </a:r>
            <a:r>
              <a:rPr lang="en-GB" sz="2200" dirty="0" smtClean="0"/>
              <a:t>!</a:t>
            </a:r>
            <a:br>
              <a:rPr lang="en-GB" sz="2200" dirty="0" smtClean="0"/>
            </a:br>
            <a:endParaRPr lang="en-GB" sz="2200" dirty="0" smtClean="0"/>
          </a:p>
          <a:p>
            <a:pPr marL="457200" lvl="0" indent="-457200">
              <a:buFont typeface="+mj-lt"/>
              <a:buAutoNum type="arabicPeriod" startAt="3"/>
            </a:pPr>
            <a:r>
              <a:rPr lang="en-GB" sz="2200" dirty="0"/>
              <a:t>Have </a:t>
            </a:r>
            <a:r>
              <a:rPr lang="en-GB" sz="2200" dirty="0">
                <a:solidFill>
                  <a:srgbClr val="FFFF00"/>
                </a:solidFill>
              </a:rPr>
              <a:t>revision parties </a:t>
            </a:r>
            <a:r>
              <a:rPr lang="en-GB" sz="2200" dirty="0"/>
              <a:t>(sounds really sad), but it worked for </a:t>
            </a:r>
            <a:r>
              <a:rPr lang="en-GB" sz="2200" dirty="0" smtClean="0"/>
              <a:t>some former pupils. </a:t>
            </a:r>
            <a:r>
              <a:rPr lang="en-GB" sz="2200" dirty="0"/>
              <a:t>Order a pizza, put some music on, and have a revision party. You can help each other out, playing off each other's strengths, as the ability to teach your friends what you've been revising shows it's really going in.</a:t>
            </a:r>
            <a:endParaRPr lang="en-GB" sz="2200" dirty="0"/>
          </a:p>
          <a:p>
            <a:pPr marL="457200" lvl="0" indent="-457200">
              <a:buFont typeface="+mj-lt"/>
              <a:buAutoNum type="arabicPeriod" startAt="3"/>
            </a:pPr>
            <a:endParaRPr lang="en-GB" sz="2800" dirty="0" smtClean="0"/>
          </a:p>
        </p:txBody>
      </p:sp>
    </p:spTree>
    <p:extLst>
      <p:ext uri="{BB962C8B-B14F-4D97-AF65-F5344CB8AC3E}">
        <p14:creationId xmlns:p14="http://schemas.microsoft.com/office/powerpoint/2010/main" val="569993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Former Pupils Top Tips!</a:t>
            </a:r>
            <a:endParaRPr lang="en-GB" sz="4800" dirty="0" smtClean="0"/>
          </a:p>
        </p:txBody>
      </p:sp>
      <p:sp>
        <p:nvSpPr>
          <p:cNvPr id="2" name="TextBox 1"/>
          <p:cNvSpPr txBox="1"/>
          <p:nvPr/>
        </p:nvSpPr>
        <p:spPr>
          <a:xfrm>
            <a:off x="82452" y="79054"/>
            <a:ext cx="7143540" cy="4924425"/>
          </a:xfrm>
          <a:prstGeom prst="rect">
            <a:avLst/>
          </a:prstGeom>
          <a:noFill/>
        </p:spPr>
        <p:txBody>
          <a:bodyPr wrap="square" rtlCol="0">
            <a:spAutoFit/>
          </a:bodyPr>
          <a:lstStyle/>
          <a:p>
            <a:pPr marL="457200" lvl="0" indent="-457200">
              <a:buFont typeface="+mj-lt"/>
              <a:buAutoNum type="arabicPeriod" startAt="6"/>
            </a:pPr>
            <a:r>
              <a:rPr lang="en-GB" sz="2200" dirty="0" smtClean="0"/>
              <a:t>Buy </a:t>
            </a:r>
            <a:r>
              <a:rPr lang="en-GB" sz="2200" dirty="0"/>
              <a:t>some </a:t>
            </a:r>
            <a:r>
              <a:rPr lang="en-GB" sz="2200" dirty="0">
                <a:solidFill>
                  <a:srgbClr val="FFFF00"/>
                </a:solidFill>
              </a:rPr>
              <a:t>coloured pens</a:t>
            </a:r>
            <a:r>
              <a:rPr lang="en-GB" sz="2200" dirty="0"/>
              <a:t>; coloured pens are great in revision. They ensure that the important stuff stands out on the page and, if you stick to a scheme, different colours can trigger bits of information. </a:t>
            </a:r>
            <a:r>
              <a:rPr lang="en-GB" sz="2200" dirty="0" smtClean="0"/>
              <a:t/>
            </a:r>
            <a:br>
              <a:rPr lang="en-GB" sz="2200" dirty="0" smtClean="0"/>
            </a:br>
            <a:endParaRPr lang="en-GB" sz="2200" dirty="0"/>
          </a:p>
          <a:p>
            <a:pPr marL="457200" lvl="0" indent="-457200">
              <a:buFont typeface="+mj-lt"/>
              <a:buAutoNum type="arabicPeriod" startAt="6"/>
            </a:pPr>
            <a:r>
              <a:rPr lang="en-GB" sz="2200" dirty="0" smtClean="0"/>
              <a:t>Try </a:t>
            </a:r>
            <a:r>
              <a:rPr lang="en-GB" sz="2200" dirty="0"/>
              <a:t>not to freak out; no one revises well when they're stressed. It's better to take a two hour break to chill out, and then restart the work, than cramming information into a foggy mind. </a:t>
            </a:r>
            <a:r>
              <a:rPr lang="en-GB" sz="2200" dirty="0" smtClean="0"/>
              <a:t/>
            </a:r>
            <a:br>
              <a:rPr lang="en-GB" sz="2200" dirty="0" smtClean="0"/>
            </a:br>
            <a:endParaRPr lang="en-GB" sz="2200" dirty="0" smtClean="0"/>
          </a:p>
          <a:p>
            <a:pPr marL="457200" lvl="0" indent="-457200">
              <a:buFont typeface="+mj-lt"/>
              <a:buAutoNum type="arabicPeriod" startAt="6"/>
            </a:pPr>
            <a:r>
              <a:rPr lang="en-GB" sz="2200" dirty="0" smtClean="0"/>
              <a:t>Attend </a:t>
            </a:r>
            <a:r>
              <a:rPr lang="en-GB" sz="2200" dirty="0" smtClean="0">
                <a:solidFill>
                  <a:srgbClr val="FFFF00"/>
                </a:solidFill>
              </a:rPr>
              <a:t>extra sessions</a:t>
            </a:r>
            <a:r>
              <a:rPr lang="en-GB" sz="2200" dirty="0" smtClean="0"/>
              <a:t>, Easter sessions. Take advantage of all the help available! Don’t attend sessions just because your friends are going.</a:t>
            </a:r>
            <a:endParaRPr lang="en-GB" sz="2200" dirty="0"/>
          </a:p>
          <a:p>
            <a:pPr marL="457200" lvl="0" indent="-457200">
              <a:buFont typeface="+mj-lt"/>
              <a:buAutoNum type="arabicPeriod" startAt="6"/>
            </a:pPr>
            <a:endParaRPr lang="en-GB" sz="2800" dirty="0" smtClean="0"/>
          </a:p>
        </p:txBody>
      </p:sp>
    </p:spTree>
    <p:extLst>
      <p:ext uri="{BB962C8B-B14F-4D97-AF65-F5344CB8AC3E}">
        <p14:creationId xmlns:p14="http://schemas.microsoft.com/office/powerpoint/2010/main" val="1222922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Tips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29165">
            <a:off x="3674315" y="784018"/>
            <a:ext cx="3395604" cy="480313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54362">
            <a:off x="766615" y="496681"/>
            <a:ext cx="3395604" cy="4803136"/>
          </a:xfrm>
          <a:prstGeom prst="rect">
            <a:avLst/>
          </a:prstGeom>
        </p:spPr>
      </p:pic>
      <p:sp>
        <p:nvSpPr>
          <p:cNvPr id="10" name="TextBox 9"/>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spTree>
    <p:extLst>
      <p:ext uri="{BB962C8B-B14F-4D97-AF65-F5344CB8AC3E}">
        <p14:creationId xmlns:p14="http://schemas.microsoft.com/office/powerpoint/2010/main" val="265002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a:off x="1187450" y="693738"/>
            <a:ext cx="6048375" cy="60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495308" y="4509120"/>
            <a:ext cx="8136904" cy="1015663"/>
          </a:xfrm>
          <a:prstGeom prst="rect">
            <a:avLst/>
          </a:prstGeom>
          <a:noFill/>
        </p:spPr>
        <p:txBody>
          <a:bodyPr wrap="square" rtlCol="0" anchor="ctr">
            <a:spAutoFit/>
          </a:bodyPr>
          <a:lstStyle/>
          <a:p>
            <a:pPr algn="ctr"/>
            <a:r>
              <a:rPr lang="en-GB" sz="6000" dirty="0" smtClean="0"/>
              <a:t>Good Luck</a:t>
            </a:r>
            <a:endParaRPr lang="en-GB" sz="6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562" y="173892"/>
            <a:ext cx="4274418" cy="4119655"/>
          </a:xfrm>
          <a:prstGeom prst="rect">
            <a:avLst/>
          </a:prstGeom>
        </p:spPr>
      </p:pic>
    </p:spTree>
    <p:extLst>
      <p:ext uri="{BB962C8B-B14F-4D97-AF65-F5344CB8AC3E}">
        <p14:creationId xmlns:p14="http://schemas.microsoft.com/office/powerpoint/2010/main" val="2689053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Today 1</a:t>
            </a:r>
          </a:p>
        </p:txBody>
      </p:sp>
      <p:sp>
        <p:nvSpPr>
          <p:cNvPr id="2" name="TextBox 1"/>
          <p:cNvSpPr txBox="1"/>
          <p:nvPr/>
        </p:nvSpPr>
        <p:spPr>
          <a:xfrm>
            <a:off x="107504" y="116632"/>
            <a:ext cx="6886705" cy="1508105"/>
          </a:xfrm>
          <a:prstGeom prst="rect">
            <a:avLst/>
          </a:prstGeom>
          <a:noFill/>
        </p:spPr>
        <p:txBody>
          <a:bodyPr wrap="square" rtlCol="0">
            <a:spAutoFit/>
          </a:bodyPr>
          <a:lstStyle/>
          <a:p>
            <a:pPr marL="357188" indent="-357188">
              <a:buFont typeface="Arial" panose="020B0604020202020204" pitchFamily="34" charset="0"/>
              <a:buChar char="•"/>
            </a:pPr>
            <a:r>
              <a:rPr lang="en-GB" sz="2300" dirty="0" smtClean="0"/>
              <a:t>Today, you will receive your </a:t>
            </a:r>
            <a:r>
              <a:rPr lang="en-GB" sz="2300" dirty="0" smtClean="0">
                <a:solidFill>
                  <a:srgbClr val="FFFF00"/>
                </a:solidFill>
              </a:rPr>
              <a:t>examination timetable</a:t>
            </a:r>
            <a:r>
              <a:rPr lang="en-GB" sz="2300" dirty="0" smtClean="0"/>
              <a:t>. It is really important that you check the tiers of entry and that all your</a:t>
            </a:r>
            <a:br>
              <a:rPr lang="en-GB" sz="2300" dirty="0" smtClean="0"/>
            </a:br>
            <a:r>
              <a:rPr lang="en-GB" sz="2300" dirty="0" smtClean="0"/>
              <a:t>subjects are noted.</a:t>
            </a:r>
            <a:endParaRPr lang="en-GB" sz="2300" dirty="0"/>
          </a:p>
        </p:txBody>
      </p:sp>
      <p:pic>
        <p:nvPicPr>
          <p:cNvPr id="3" name="Picture 2"/>
          <p:cNvPicPr>
            <a:picLocks noChangeAspect="1"/>
          </p:cNvPicPr>
          <p:nvPr/>
        </p:nvPicPr>
        <p:blipFill>
          <a:blip r:embed="rId4"/>
          <a:stretch>
            <a:fillRect/>
          </a:stretch>
        </p:blipFill>
        <p:spPr>
          <a:xfrm rot="549015">
            <a:off x="3432971" y="1265912"/>
            <a:ext cx="3648075" cy="5181600"/>
          </a:xfrm>
          <a:prstGeom prst="rect">
            <a:avLst/>
          </a:prstGeom>
        </p:spPr>
      </p:pic>
      <p:sp>
        <p:nvSpPr>
          <p:cNvPr id="10" name="TextBox 9"/>
          <p:cNvSpPr txBox="1"/>
          <p:nvPr/>
        </p:nvSpPr>
        <p:spPr>
          <a:xfrm>
            <a:off x="132219" y="1988840"/>
            <a:ext cx="3431670" cy="2215991"/>
          </a:xfrm>
          <a:prstGeom prst="rect">
            <a:avLst/>
          </a:prstGeom>
          <a:noFill/>
        </p:spPr>
        <p:txBody>
          <a:bodyPr wrap="square" rtlCol="0">
            <a:spAutoFit/>
          </a:bodyPr>
          <a:lstStyle/>
          <a:p>
            <a:pPr marL="357188" indent="-357188">
              <a:buFont typeface="Arial" panose="020B0604020202020204" pitchFamily="34" charset="0"/>
              <a:buChar char="•"/>
            </a:pPr>
            <a:r>
              <a:rPr lang="en-GB" sz="2300" dirty="0" smtClean="0"/>
              <a:t>You must return the ‘</a:t>
            </a:r>
            <a:r>
              <a:rPr lang="en-GB" sz="2300" dirty="0">
                <a:solidFill>
                  <a:srgbClr val="FFFF00"/>
                </a:solidFill>
              </a:rPr>
              <a:t>parent/carer’ declaration </a:t>
            </a:r>
            <a:r>
              <a:rPr lang="en-GB" sz="2300" dirty="0" smtClean="0"/>
              <a:t>by Thursday, 24</a:t>
            </a:r>
            <a:r>
              <a:rPr lang="en-GB" sz="2300" baseline="30000" dirty="0" smtClean="0"/>
              <a:t>th</a:t>
            </a:r>
            <a:r>
              <a:rPr lang="en-GB" sz="2300" dirty="0" smtClean="0"/>
              <a:t> March. This </a:t>
            </a:r>
            <a:r>
              <a:rPr lang="en-GB" sz="2300" dirty="0" smtClean="0"/>
              <a:t>form</a:t>
            </a:r>
            <a:br>
              <a:rPr lang="en-GB" sz="2300" dirty="0" smtClean="0"/>
            </a:br>
            <a:r>
              <a:rPr lang="en-GB" sz="2300" dirty="0" smtClean="0"/>
              <a:t>is </a:t>
            </a:r>
            <a:r>
              <a:rPr lang="en-GB" sz="2300" dirty="0" smtClean="0"/>
              <a:t>to be returned to </a:t>
            </a:r>
            <a:r>
              <a:rPr lang="en-GB" sz="2300" dirty="0" smtClean="0">
                <a:solidFill>
                  <a:srgbClr val="FFFF00"/>
                </a:solidFill>
              </a:rPr>
              <a:t>RECEPTION</a:t>
            </a:r>
            <a:r>
              <a:rPr lang="en-GB" sz="2300" dirty="0" smtClean="0"/>
              <a:t>.</a:t>
            </a:r>
            <a:endParaRPr lang="en-GB" sz="2300" dirty="0"/>
          </a:p>
        </p:txBody>
      </p:sp>
      <p:sp>
        <p:nvSpPr>
          <p:cNvPr id="12" name="TextBox 11"/>
          <p:cNvSpPr txBox="1"/>
          <p:nvPr/>
        </p:nvSpPr>
        <p:spPr>
          <a:xfrm>
            <a:off x="130084" y="4509120"/>
            <a:ext cx="3431670" cy="1508105"/>
          </a:xfrm>
          <a:prstGeom prst="rect">
            <a:avLst/>
          </a:prstGeom>
          <a:noFill/>
        </p:spPr>
        <p:txBody>
          <a:bodyPr wrap="square" rtlCol="0">
            <a:spAutoFit/>
          </a:bodyPr>
          <a:lstStyle/>
          <a:p>
            <a:pPr marL="357188" indent="-357188">
              <a:buFont typeface="Arial" panose="020B0604020202020204" pitchFamily="34" charset="0"/>
              <a:buChar char="•"/>
            </a:pPr>
            <a:r>
              <a:rPr lang="en-GB" sz="2300" dirty="0" smtClean="0"/>
              <a:t>In addition, you will receive a </a:t>
            </a:r>
            <a:r>
              <a:rPr lang="en-GB" sz="2300" dirty="0">
                <a:solidFill>
                  <a:srgbClr val="FFFF00"/>
                </a:solidFill>
              </a:rPr>
              <a:t>‘Guide to Examinations’</a:t>
            </a:r>
            <a:br>
              <a:rPr lang="en-GB" sz="2300" dirty="0">
                <a:solidFill>
                  <a:srgbClr val="FFFF00"/>
                </a:solidFill>
              </a:rPr>
            </a:br>
            <a:r>
              <a:rPr lang="en-GB" sz="2300" dirty="0" smtClean="0"/>
              <a:t>booklet.</a:t>
            </a:r>
            <a:endParaRPr lang="en-GB" sz="2300" dirty="0"/>
          </a:p>
        </p:txBody>
      </p:sp>
    </p:spTree>
    <p:extLst>
      <p:ext uri="{BB962C8B-B14F-4D97-AF65-F5344CB8AC3E}">
        <p14:creationId xmlns:p14="http://schemas.microsoft.com/office/powerpoint/2010/main" val="1444076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Active Revision</a:t>
            </a:r>
          </a:p>
        </p:txBody>
      </p:sp>
      <p:sp>
        <p:nvSpPr>
          <p:cNvPr id="2" name="TextBox 1"/>
          <p:cNvSpPr txBox="1"/>
          <p:nvPr/>
        </p:nvSpPr>
        <p:spPr>
          <a:xfrm>
            <a:off x="107504" y="44624"/>
            <a:ext cx="6886705" cy="6001643"/>
          </a:xfrm>
          <a:prstGeom prst="rect">
            <a:avLst/>
          </a:prstGeom>
          <a:noFill/>
        </p:spPr>
        <p:txBody>
          <a:bodyPr wrap="square" rtlCol="0">
            <a:spAutoFit/>
          </a:bodyPr>
          <a:lstStyle/>
          <a:p>
            <a:pPr marL="357188" indent="-357188">
              <a:buFont typeface="Arial" panose="020B0604020202020204" pitchFamily="34" charset="0"/>
              <a:buChar char="•"/>
            </a:pPr>
            <a:r>
              <a:rPr lang="en-GB" sz="2400" dirty="0" smtClean="0"/>
              <a:t>The best revision methods involve being active. So, don’t just sit there – </a:t>
            </a:r>
            <a:r>
              <a:rPr lang="en-GB" sz="2400" dirty="0" smtClean="0">
                <a:solidFill>
                  <a:srgbClr val="FFFF00"/>
                </a:solidFill>
              </a:rPr>
              <a:t>DO SOMETHING</a:t>
            </a:r>
            <a:r>
              <a:rPr lang="en-GB" sz="2400" dirty="0" smtClean="0"/>
              <a:t>!</a:t>
            </a:r>
            <a:br>
              <a:rPr lang="en-GB" sz="2400" dirty="0" smtClean="0"/>
            </a:br>
            <a:endParaRPr lang="en-GB" sz="2400" dirty="0" smtClean="0"/>
          </a:p>
          <a:p>
            <a:pPr marL="357188" indent="-357188">
              <a:buFont typeface="Arial" panose="020B0604020202020204" pitchFamily="34" charset="0"/>
              <a:buChar char="•"/>
            </a:pPr>
            <a:r>
              <a:rPr lang="en-GB" sz="2400" dirty="0" smtClean="0"/>
              <a:t>Active revision means involving your </a:t>
            </a:r>
            <a:r>
              <a:rPr lang="en-GB" sz="2400" dirty="0" smtClean="0">
                <a:solidFill>
                  <a:srgbClr val="FFFF00"/>
                </a:solidFill>
              </a:rPr>
              <a:t>eyes</a:t>
            </a:r>
            <a:r>
              <a:rPr lang="en-GB" sz="2400" dirty="0" smtClean="0"/>
              <a:t>, </a:t>
            </a:r>
            <a:r>
              <a:rPr lang="en-GB" sz="2400" dirty="0" smtClean="0">
                <a:solidFill>
                  <a:srgbClr val="FFFF00"/>
                </a:solidFill>
              </a:rPr>
              <a:t>ears</a:t>
            </a:r>
            <a:r>
              <a:rPr lang="en-GB" sz="2400" dirty="0" smtClean="0"/>
              <a:t> and </a:t>
            </a:r>
            <a:r>
              <a:rPr lang="en-GB" sz="2400" dirty="0" smtClean="0">
                <a:solidFill>
                  <a:srgbClr val="FFFF00"/>
                </a:solidFill>
              </a:rPr>
              <a:t>hands</a:t>
            </a:r>
            <a:r>
              <a:rPr lang="en-GB" sz="2400" dirty="0" smtClean="0"/>
              <a:t> in a variety of ways. Revising actively is the best way to make sense of the material you’re revising and also helps you remember it.</a:t>
            </a:r>
            <a:br>
              <a:rPr lang="en-GB" sz="2400" dirty="0" smtClean="0"/>
            </a:br>
            <a:endParaRPr lang="en-GB" sz="2400" dirty="0" smtClean="0"/>
          </a:p>
          <a:p>
            <a:pPr marL="357188" indent="-357188">
              <a:buFont typeface="Arial" panose="020B0604020202020204" pitchFamily="34" charset="0"/>
              <a:buChar char="•"/>
            </a:pPr>
            <a:r>
              <a:rPr lang="en-GB" sz="2400" dirty="0" smtClean="0"/>
              <a:t>Active methods of revision include: </a:t>
            </a:r>
            <a:r>
              <a:rPr lang="en-GB" sz="2400" dirty="0" smtClean="0">
                <a:solidFill>
                  <a:srgbClr val="FFFF00"/>
                </a:solidFill>
              </a:rPr>
              <a:t>writing</a:t>
            </a:r>
            <a:r>
              <a:rPr lang="en-GB" sz="2400" dirty="0" smtClean="0"/>
              <a:t> revision notes, </a:t>
            </a:r>
            <a:r>
              <a:rPr lang="en-GB" sz="2400" dirty="0" smtClean="0">
                <a:solidFill>
                  <a:srgbClr val="FFFF00"/>
                </a:solidFill>
              </a:rPr>
              <a:t>reading</a:t>
            </a:r>
            <a:r>
              <a:rPr lang="en-GB" sz="2400" dirty="0" smtClean="0"/>
              <a:t> notes aloud, </a:t>
            </a:r>
            <a:r>
              <a:rPr lang="en-GB" sz="2400" dirty="0">
                <a:solidFill>
                  <a:srgbClr val="FFFF00"/>
                </a:solidFill>
              </a:rPr>
              <a:t>recording</a:t>
            </a:r>
            <a:r>
              <a:rPr lang="en-GB" sz="2400" dirty="0" smtClean="0"/>
              <a:t> key points onto your phone, </a:t>
            </a:r>
            <a:r>
              <a:rPr lang="en-GB" sz="2400" dirty="0">
                <a:solidFill>
                  <a:srgbClr val="FFFF00"/>
                </a:solidFill>
              </a:rPr>
              <a:t>discussing</a:t>
            </a:r>
            <a:r>
              <a:rPr lang="en-GB" sz="2400" dirty="0" smtClean="0"/>
              <a:t> topics with a friend, </a:t>
            </a:r>
            <a:r>
              <a:rPr lang="en-GB" sz="2400" dirty="0">
                <a:solidFill>
                  <a:srgbClr val="FFFF00"/>
                </a:solidFill>
              </a:rPr>
              <a:t>testing</a:t>
            </a:r>
            <a:r>
              <a:rPr lang="en-GB" sz="2400" dirty="0" smtClean="0"/>
              <a:t> yourself, getting </a:t>
            </a:r>
            <a:r>
              <a:rPr lang="en-GB" sz="2400" dirty="0" smtClean="0"/>
              <a:t>others</a:t>
            </a:r>
            <a:br>
              <a:rPr lang="en-GB" sz="2400" dirty="0" smtClean="0"/>
            </a:br>
            <a:r>
              <a:rPr lang="en-GB" sz="2400" dirty="0" smtClean="0"/>
              <a:t>to </a:t>
            </a:r>
            <a:r>
              <a:rPr lang="en-GB" sz="2400" dirty="0" smtClean="0"/>
              <a:t>test you, </a:t>
            </a:r>
            <a:r>
              <a:rPr lang="en-GB" sz="2400" dirty="0">
                <a:solidFill>
                  <a:srgbClr val="FFFF00"/>
                </a:solidFill>
              </a:rPr>
              <a:t>rewriting</a:t>
            </a:r>
            <a:r>
              <a:rPr lang="en-GB" sz="2400" dirty="0" smtClean="0"/>
              <a:t> notes, </a:t>
            </a:r>
            <a:r>
              <a:rPr lang="en-GB" sz="2400" dirty="0" smtClean="0"/>
              <a:t/>
            </a:r>
            <a:br>
              <a:rPr lang="en-GB" sz="2400" dirty="0" smtClean="0"/>
            </a:br>
            <a:r>
              <a:rPr lang="en-GB" sz="2400" dirty="0" smtClean="0"/>
              <a:t>doing </a:t>
            </a:r>
            <a:r>
              <a:rPr lang="en-GB" sz="2400" dirty="0">
                <a:solidFill>
                  <a:srgbClr val="FFFF00"/>
                </a:solidFill>
              </a:rPr>
              <a:t>examples</a:t>
            </a:r>
            <a:r>
              <a:rPr lang="en-GB" sz="2400" dirty="0" smtClean="0"/>
              <a:t>, </a:t>
            </a:r>
            <a:r>
              <a:rPr lang="en-GB" sz="2400" dirty="0">
                <a:solidFill>
                  <a:srgbClr val="FFFF00"/>
                </a:solidFill>
              </a:rPr>
              <a:t>trying</a:t>
            </a:r>
            <a:r>
              <a:rPr lang="en-GB" sz="2400" dirty="0" smtClean="0"/>
              <a:t> past </a:t>
            </a:r>
            <a:r>
              <a:rPr lang="en-GB" sz="2400" dirty="0" smtClean="0"/>
              <a:t/>
            </a:r>
            <a:br>
              <a:rPr lang="en-GB" sz="2400" dirty="0" smtClean="0"/>
            </a:br>
            <a:r>
              <a:rPr lang="en-GB" sz="2400" dirty="0" smtClean="0"/>
              <a:t>exam </a:t>
            </a:r>
            <a:r>
              <a:rPr lang="en-GB" sz="2400" dirty="0" smtClean="0"/>
              <a:t>papers and using </a:t>
            </a:r>
            <a:r>
              <a:rPr lang="en-GB" sz="2400" dirty="0" smtClean="0"/>
              <a:t/>
            </a:r>
            <a:br>
              <a:rPr lang="en-GB" sz="2400" dirty="0" smtClean="0"/>
            </a:br>
            <a:r>
              <a:rPr lang="en-GB" sz="2400" dirty="0" smtClean="0"/>
              <a:t>revision </a:t>
            </a:r>
            <a:r>
              <a:rPr lang="en-GB" sz="2400" dirty="0">
                <a:solidFill>
                  <a:srgbClr val="FFFF00"/>
                </a:solidFill>
              </a:rPr>
              <a:t>apps</a:t>
            </a:r>
            <a:r>
              <a:rPr lang="en-GB" sz="2400" dirty="0" smtClean="0"/>
              <a:t> and </a:t>
            </a:r>
            <a:r>
              <a:rPr lang="en-GB" sz="2400" dirty="0">
                <a:solidFill>
                  <a:srgbClr val="FFFF00"/>
                </a:solidFill>
              </a:rPr>
              <a:t>websites</a:t>
            </a:r>
            <a:r>
              <a:rPr lang="en-GB" sz="2400" dirty="0" smtClean="0"/>
              <a:t>.</a:t>
            </a:r>
            <a:endParaRPr lang="en-GB" sz="2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0942" y="4400597"/>
            <a:ext cx="2682627" cy="1476675"/>
          </a:xfrm>
          <a:prstGeom prst="rect">
            <a:avLst/>
          </a:prstGeom>
        </p:spPr>
      </p:pic>
    </p:spTree>
    <p:extLst>
      <p:ext uri="{BB962C8B-B14F-4D97-AF65-F5344CB8AC3E}">
        <p14:creationId xmlns:p14="http://schemas.microsoft.com/office/powerpoint/2010/main" val="279371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j04338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088" y="36513"/>
            <a:ext cx="1331912" cy="13319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j04315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36513"/>
            <a:ext cx="1331913" cy="13319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04315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0413" y="36513"/>
            <a:ext cx="1331912" cy="133191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j04315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163" y="36513"/>
            <a:ext cx="1331912" cy="13319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j04315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3681413"/>
            <a:ext cx="1331913" cy="133191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04316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7163" y="1851025"/>
            <a:ext cx="1331912" cy="1331913"/>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j04316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80963"/>
            <a:ext cx="1331913" cy="1331912"/>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j04316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 y="1881188"/>
            <a:ext cx="1331913" cy="133191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j043259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7163" y="3665538"/>
            <a:ext cx="1331912" cy="1331912"/>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j04326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25" y="5481638"/>
            <a:ext cx="1331913" cy="133191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j04338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0088" y="5481638"/>
            <a:ext cx="1331912" cy="1331912"/>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j043386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5250" y="5481638"/>
            <a:ext cx="1331913" cy="133191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j04338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40413" y="5481638"/>
            <a:ext cx="1331912" cy="1331912"/>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j04338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77163" y="5481638"/>
            <a:ext cx="1331912" cy="1331912"/>
          </a:xfrm>
          <a:prstGeom prst="rect">
            <a:avLst/>
          </a:prstGeom>
          <a:noFill/>
          <a:extLst>
            <a:ext uri="{909E8E84-426E-40DD-AFC4-6F175D3DCCD1}">
              <a14:hiddenFill xmlns:a14="http://schemas.microsoft.com/office/drawing/2010/main">
                <a:solidFill>
                  <a:srgbClr val="FFFFFF"/>
                </a:solidFill>
              </a14:hiddenFill>
            </a:ext>
          </a:extLst>
        </p:spPr>
      </p:pic>
      <p:sp>
        <p:nvSpPr>
          <p:cNvPr id="2072" name="Text Box 24"/>
          <p:cNvSpPr txBox="1">
            <a:spLocks noChangeArrowheads="1"/>
          </p:cNvSpPr>
          <p:nvPr/>
        </p:nvSpPr>
        <p:spPr bwMode="auto">
          <a:xfrm>
            <a:off x="1835150" y="1412875"/>
            <a:ext cx="54006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8000" b="1" dirty="0">
                <a:solidFill>
                  <a:srgbClr val="000000"/>
                </a:solidFill>
                <a:latin typeface="Calibri" panose="020F0502020204030204" pitchFamily="34" charset="0"/>
              </a:rPr>
              <a:t>Learning to learn</a:t>
            </a:r>
          </a:p>
        </p:txBody>
      </p:sp>
      <p:sp>
        <p:nvSpPr>
          <p:cNvPr id="2073" name="Text Box 25"/>
          <p:cNvSpPr txBox="1">
            <a:spLocks noChangeArrowheads="1"/>
          </p:cNvSpPr>
          <p:nvPr/>
        </p:nvSpPr>
        <p:spPr bwMode="auto">
          <a:xfrm>
            <a:off x="1476375" y="4005064"/>
            <a:ext cx="63357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3200" b="1" i="1" dirty="0">
                <a:solidFill>
                  <a:srgbClr val="000000"/>
                </a:solidFill>
                <a:latin typeface="Calibri" panose="020F0502020204030204" pitchFamily="34" charset="0"/>
                <a:cs typeface="Times New Roman" panose="02020603050405020304" pitchFamily="18" charset="0"/>
              </a:rPr>
              <a:t>Effective learners are </a:t>
            </a:r>
            <a:r>
              <a:rPr lang="en-GB" sz="4800" b="1" i="1" u="sng" dirty="0">
                <a:solidFill>
                  <a:srgbClr val="000000"/>
                </a:solidFill>
                <a:latin typeface="Calibri" panose="020F0502020204030204" pitchFamily="34" charset="0"/>
                <a:cs typeface="Times New Roman" panose="02020603050405020304" pitchFamily="18" charset="0"/>
              </a:rPr>
              <a:t>active</a:t>
            </a:r>
            <a:r>
              <a:rPr lang="en-GB" sz="4800" b="1" i="1" dirty="0">
                <a:solidFill>
                  <a:srgbClr val="000000"/>
                </a:solidFill>
                <a:latin typeface="Calibri" panose="020F0502020204030204" pitchFamily="34" charset="0"/>
                <a:cs typeface="Times New Roman" panose="02020603050405020304" pitchFamily="18" charset="0"/>
              </a:rPr>
              <a:t> </a:t>
            </a:r>
            <a:r>
              <a:rPr lang="en-GB" sz="3200" b="1" i="1" dirty="0">
                <a:solidFill>
                  <a:srgbClr val="000000"/>
                </a:solidFill>
                <a:latin typeface="Calibri" panose="020F0502020204030204" pitchFamily="34" charset="0"/>
                <a:cs typeface="Times New Roman" panose="02020603050405020304" pitchFamily="18" charset="0"/>
              </a:rPr>
              <a:t>learners</a:t>
            </a:r>
            <a:r>
              <a:rPr lang="en-GB" sz="3200" b="1" i="1"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116676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04338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025"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j04315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099"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04315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172"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j04315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0249"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04315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976"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j04316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5124" y="6137646"/>
            <a:ext cx="675729" cy="67573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j04316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951"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j04316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0049"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j043259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30196"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j04326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26"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j04338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0001"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j043386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5074"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j04338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40148"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j04338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75220" y="6137646"/>
            <a:ext cx="675729" cy="675729"/>
          </a:xfrm>
          <a:prstGeom prst="rect">
            <a:avLst/>
          </a:prstGeom>
          <a:noFill/>
          <a:extLst>
            <a:ext uri="{909E8E84-426E-40DD-AFC4-6F175D3DCCD1}">
              <a14:hiddenFill xmlns:a14="http://schemas.microsoft.com/office/drawing/2010/main">
                <a:solidFill>
                  <a:srgbClr val="FFFFFF"/>
                </a:solidFill>
              </a14:hiddenFill>
            </a:ext>
          </a:extLst>
        </p:spPr>
      </p:pic>
      <p:sp>
        <p:nvSpPr>
          <p:cNvPr id="3088" name="Text Box 16"/>
          <p:cNvSpPr txBox="1">
            <a:spLocks noChangeArrowheads="1"/>
          </p:cNvSpPr>
          <p:nvPr/>
        </p:nvSpPr>
        <p:spPr bwMode="auto">
          <a:xfrm>
            <a:off x="1835150" y="1412875"/>
            <a:ext cx="54006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8000" b="1">
                <a:solidFill>
                  <a:srgbClr val="000000"/>
                </a:solidFill>
                <a:latin typeface="Verdana" panose="020B0604030504040204" pitchFamily="34" charset="0"/>
              </a:rPr>
              <a:t>Learning to learn</a:t>
            </a:r>
          </a:p>
        </p:txBody>
      </p:sp>
      <p:sp>
        <p:nvSpPr>
          <p:cNvPr id="3089" name="Text Box 17"/>
          <p:cNvSpPr txBox="1">
            <a:spLocks noChangeArrowheads="1"/>
          </p:cNvSpPr>
          <p:nvPr/>
        </p:nvSpPr>
        <p:spPr bwMode="auto">
          <a:xfrm>
            <a:off x="1476375" y="4149725"/>
            <a:ext cx="63357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3200" b="1" i="1">
                <a:solidFill>
                  <a:srgbClr val="000000"/>
                </a:solidFill>
                <a:latin typeface="Verdana" panose="020B0604030504040204" pitchFamily="34" charset="0"/>
                <a:cs typeface="Times New Roman" panose="02020603050405020304" pitchFamily="18" charset="0"/>
              </a:rPr>
              <a:t>Effective learners are active learners</a:t>
            </a:r>
            <a:r>
              <a:rPr lang="en-GB" sz="3200" b="1" i="1">
                <a:solidFill>
                  <a:srgbClr val="000000"/>
                </a:solidFill>
              </a:rPr>
              <a:t> </a:t>
            </a:r>
          </a:p>
        </p:txBody>
      </p:sp>
      <p:sp>
        <p:nvSpPr>
          <p:cNvPr id="3090" name="Text Box 18"/>
          <p:cNvSpPr txBox="1">
            <a:spLocks noChangeArrowheads="1"/>
          </p:cNvSpPr>
          <p:nvPr/>
        </p:nvSpPr>
        <p:spPr bwMode="auto">
          <a:xfrm>
            <a:off x="179512" y="368072"/>
            <a:ext cx="878497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4800" b="1" dirty="0" smtClean="0">
                <a:solidFill>
                  <a:srgbClr val="FFFFFF"/>
                </a:solidFill>
                <a:latin typeface="Calibri" panose="020F0502020204030204" pitchFamily="34" charset="0"/>
              </a:rPr>
              <a:t>Just because you have memorised something and are now able to recall it without looking at your notes, that doesn’t mean that tomorrow or the next day, you will still be able to recall it. </a:t>
            </a:r>
            <a:endParaRPr lang="en-GB" sz="44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514741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descr="j04338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025"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j04315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099"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j04315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172"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j04315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0249"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j04315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976"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j04316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5124" y="6137646"/>
            <a:ext cx="675729" cy="6757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j04316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951"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j04316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0049"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j043259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30196"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 descr="j04326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26"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j04338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0001"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descr="j043386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5074"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j04338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40148"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j04338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75220" y="6137646"/>
            <a:ext cx="675729" cy="675729"/>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16"/>
          <p:cNvSpPr txBox="1">
            <a:spLocks noChangeArrowheads="1"/>
          </p:cNvSpPr>
          <p:nvPr/>
        </p:nvSpPr>
        <p:spPr bwMode="auto">
          <a:xfrm>
            <a:off x="144016" y="1174100"/>
            <a:ext cx="889248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4800" b="1" dirty="0" smtClean="0">
                <a:solidFill>
                  <a:srgbClr val="000000"/>
                </a:solidFill>
                <a:latin typeface="Calibri" panose="020F0502020204030204" pitchFamily="34" charset="0"/>
              </a:rPr>
              <a:t>Research shows that you will need at least three sessions to commit information to memory, </a:t>
            </a:r>
            <a:r>
              <a:rPr lang="en-GB" sz="4800" b="1" dirty="0" smtClean="0">
                <a:solidFill>
                  <a:srgbClr val="FF0000"/>
                </a:solidFill>
                <a:latin typeface="Calibri" panose="020F0502020204030204" pitchFamily="34" charset="0"/>
              </a:rPr>
              <a:t>four being ideal</a:t>
            </a:r>
            <a:r>
              <a:rPr lang="en-GB" sz="4800" b="1" dirty="0" smtClean="0">
                <a:solidFill>
                  <a:srgbClr val="000000"/>
                </a:solidFill>
                <a:latin typeface="Calibri" panose="020F0502020204030204" pitchFamily="34" charset="0"/>
              </a:rPr>
              <a:t>. </a:t>
            </a:r>
            <a:endParaRPr lang="en-GB" sz="48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49224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04338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025"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j04315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099"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04315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172"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j04315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0249"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04315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976"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j04316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5124" y="6137646"/>
            <a:ext cx="675729" cy="67573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j04316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951"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j04316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0049"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j043259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30196"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j04326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26"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j04338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0001"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j043386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5074" y="6137646"/>
            <a:ext cx="675730"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j04338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40148" y="6137646"/>
            <a:ext cx="675729" cy="675729"/>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j04338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75220" y="6137646"/>
            <a:ext cx="675729" cy="675729"/>
          </a:xfrm>
          <a:prstGeom prst="rect">
            <a:avLst/>
          </a:prstGeom>
          <a:noFill/>
          <a:extLst>
            <a:ext uri="{909E8E84-426E-40DD-AFC4-6F175D3DCCD1}">
              <a14:hiddenFill xmlns:a14="http://schemas.microsoft.com/office/drawing/2010/main">
                <a:solidFill>
                  <a:srgbClr val="FFFFFF"/>
                </a:solidFill>
              </a14:hiddenFill>
            </a:ext>
          </a:extLst>
        </p:spPr>
      </p:pic>
      <p:sp>
        <p:nvSpPr>
          <p:cNvPr id="3088" name="Text Box 16"/>
          <p:cNvSpPr txBox="1">
            <a:spLocks noChangeArrowheads="1"/>
          </p:cNvSpPr>
          <p:nvPr/>
        </p:nvSpPr>
        <p:spPr bwMode="auto">
          <a:xfrm>
            <a:off x="1835150" y="1412875"/>
            <a:ext cx="54006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8000" b="1">
                <a:solidFill>
                  <a:srgbClr val="000000"/>
                </a:solidFill>
                <a:latin typeface="Verdana" panose="020B0604030504040204" pitchFamily="34" charset="0"/>
              </a:rPr>
              <a:t>Learning to learn</a:t>
            </a:r>
          </a:p>
        </p:txBody>
      </p:sp>
      <p:sp>
        <p:nvSpPr>
          <p:cNvPr id="3089" name="Text Box 17"/>
          <p:cNvSpPr txBox="1">
            <a:spLocks noChangeArrowheads="1"/>
          </p:cNvSpPr>
          <p:nvPr/>
        </p:nvSpPr>
        <p:spPr bwMode="auto">
          <a:xfrm>
            <a:off x="1476375" y="4149725"/>
            <a:ext cx="63357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3200" b="1" i="1">
                <a:solidFill>
                  <a:srgbClr val="000000"/>
                </a:solidFill>
                <a:latin typeface="Verdana" panose="020B0604030504040204" pitchFamily="34" charset="0"/>
                <a:cs typeface="Times New Roman" panose="02020603050405020304" pitchFamily="18" charset="0"/>
              </a:rPr>
              <a:t>Effective learners are active learners</a:t>
            </a:r>
            <a:r>
              <a:rPr lang="en-GB" sz="3200" b="1" i="1">
                <a:solidFill>
                  <a:srgbClr val="000000"/>
                </a:solidFill>
              </a:rPr>
              <a:t> </a:t>
            </a:r>
          </a:p>
        </p:txBody>
      </p:sp>
      <p:sp>
        <p:nvSpPr>
          <p:cNvPr id="3090" name="Text Box 18"/>
          <p:cNvSpPr txBox="1">
            <a:spLocks noChangeArrowheads="1"/>
          </p:cNvSpPr>
          <p:nvPr/>
        </p:nvSpPr>
        <p:spPr bwMode="auto">
          <a:xfrm>
            <a:off x="179512" y="692696"/>
            <a:ext cx="8784976"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4400" b="1" dirty="0" smtClean="0">
                <a:solidFill>
                  <a:srgbClr val="FFFFFF"/>
                </a:solidFill>
                <a:latin typeface="Calibri" panose="020F0502020204030204" pitchFamily="34" charset="0"/>
              </a:rPr>
              <a:t>80% of </a:t>
            </a:r>
            <a:r>
              <a:rPr lang="en-GB" sz="4400" b="1" u="sng" dirty="0" smtClean="0">
                <a:solidFill>
                  <a:srgbClr val="FFFF00"/>
                </a:solidFill>
                <a:latin typeface="Calibri" panose="020F0502020204030204" pitchFamily="34" charset="0"/>
              </a:rPr>
              <a:t>new</a:t>
            </a:r>
            <a:r>
              <a:rPr lang="en-GB" sz="4400" b="1" dirty="0" smtClean="0">
                <a:solidFill>
                  <a:srgbClr val="FFFF00"/>
                </a:solidFill>
                <a:latin typeface="Calibri" panose="020F0502020204030204" pitchFamily="34" charset="0"/>
              </a:rPr>
              <a:t> </a:t>
            </a:r>
            <a:r>
              <a:rPr lang="en-GB" sz="4400" b="1" dirty="0" smtClean="0">
                <a:solidFill>
                  <a:srgbClr val="FFFFFF"/>
                </a:solidFill>
                <a:latin typeface="Calibri" panose="020F0502020204030204" pitchFamily="34" charset="0"/>
              </a:rPr>
              <a:t>information is lost in the first 24 hours. At this point, you will be </a:t>
            </a:r>
            <a:r>
              <a:rPr lang="en-GB" sz="4400" b="1" dirty="0" smtClean="0">
                <a:solidFill>
                  <a:srgbClr val="FFFF00"/>
                </a:solidFill>
                <a:latin typeface="Calibri" panose="020F0502020204030204" pitchFamily="34" charset="0"/>
              </a:rPr>
              <a:t>revisiting</a:t>
            </a:r>
            <a:r>
              <a:rPr lang="en-GB" sz="4400" b="1" dirty="0" smtClean="0">
                <a:solidFill>
                  <a:srgbClr val="FFFFFF"/>
                </a:solidFill>
                <a:latin typeface="Calibri" panose="020F0502020204030204" pitchFamily="34" charset="0"/>
              </a:rPr>
              <a:t> information and there are a variety of methods that help you to revise.</a:t>
            </a:r>
            <a:endParaRPr lang="en-GB" sz="44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755677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008272"/>
            <a:ext cx="7235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58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42" y="143309"/>
            <a:ext cx="1454908" cy="1402230"/>
          </a:xfrm>
          <a:prstGeom prst="rect">
            <a:avLst/>
          </a:prstGeom>
        </p:spPr>
      </p:pic>
      <p:sp>
        <p:nvSpPr>
          <p:cNvPr id="15" name="TextBox 14"/>
          <p:cNvSpPr txBox="1"/>
          <p:nvPr/>
        </p:nvSpPr>
        <p:spPr>
          <a:xfrm>
            <a:off x="7598077" y="1988840"/>
            <a:ext cx="1292662" cy="4616063"/>
          </a:xfrm>
          <a:prstGeom prst="rect">
            <a:avLst/>
          </a:prstGeom>
          <a:noFill/>
        </p:spPr>
        <p:txBody>
          <a:bodyPr vert="vert270" wrap="square" rtlCol="0" anchor="ctr">
            <a:spAutoFit/>
          </a:bodyPr>
          <a:lstStyle/>
          <a:p>
            <a:pPr algn="ctr"/>
            <a:r>
              <a:rPr lang="en-GB" sz="7200" dirty="0"/>
              <a:t>Year 11</a:t>
            </a:r>
          </a:p>
        </p:txBody>
      </p:sp>
      <p:cxnSp>
        <p:nvCxnSpPr>
          <p:cNvPr id="31" name="Straight Connector 30"/>
          <p:cNvCxnSpPr/>
          <p:nvPr/>
        </p:nvCxnSpPr>
        <p:spPr>
          <a:xfrm>
            <a:off x="7251044" y="1789296"/>
            <a:ext cx="1907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6004566"/>
            <a:ext cx="8136904" cy="830997"/>
          </a:xfrm>
          <a:prstGeom prst="rect">
            <a:avLst/>
          </a:prstGeom>
          <a:noFill/>
        </p:spPr>
        <p:txBody>
          <a:bodyPr wrap="square" rtlCol="0" anchor="ctr">
            <a:spAutoFit/>
          </a:bodyPr>
          <a:lstStyle/>
          <a:p>
            <a:r>
              <a:rPr lang="en-GB" sz="4800" dirty="0" smtClean="0"/>
              <a:t>How do I study?</a:t>
            </a:r>
            <a:endParaRPr lang="en-GB" sz="4800" dirty="0" smtClean="0"/>
          </a:p>
        </p:txBody>
      </p:sp>
      <p:pic>
        <p:nvPicPr>
          <p:cNvPr id="10" name="Picture 9"/>
          <p:cNvPicPr>
            <a:picLocks noChangeAspect="1"/>
          </p:cNvPicPr>
          <p:nvPr/>
        </p:nvPicPr>
        <p:blipFill>
          <a:blip r:embed="rId4"/>
          <a:stretch>
            <a:fillRect/>
          </a:stretch>
        </p:blipFill>
        <p:spPr>
          <a:xfrm>
            <a:off x="140359" y="1019002"/>
            <a:ext cx="6972300" cy="4124325"/>
          </a:xfrm>
          <a:prstGeom prst="rect">
            <a:avLst/>
          </a:prstGeom>
        </p:spPr>
      </p:pic>
    </p:spTree>
    <p:extLst>
      <p:ext uri="{BB962C8B-B14F-4D97-AF65-F5344CB8AC3E}">
        <p14:creationId xmlns:p14="http://schemas.microsoft.com/office/powerpoint/2010/main" val="2548128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6146</TotalTime>
  <Words>804</Words>
  <Application>Microsoft Office PowerPoint</Application>
  <PresentationFormat>On-screen Show (4:3)</PresentationFormat>
  <Paragraphs>141</Paragraphs>
  <Slides>26</Slides>
  <Notes>22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Calibri</vt:lpstr>
      <vt:lpstr>Times New Roman</vt:lpstr>
      <vt:lpstr>Verdana</vt:lpstr>
      <vt:lpstr>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CCA</dc:creator>
  <cp:lastModifiedBy>C Campbell</cp:lastModifiedBy>
  <cp:revision>631</cp:revision>
  <cp:lastPrinted>2014-04-02T11:54:55Z</cp:lastPrinted>
  <dcterms:created xsi:type="dcterms:W3CDTF">2011-09-07T10:15:39Z</dcterms:created>
  <dcterms:modified xsi:type="dcterms:W3CDTF">2016-03-17T19:21:12Z</dcterms:modified>
</cp:coreProperties>
</file>